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9"/>
  </p:notesMasterIdLst>
  <p:handoutMasterIdLst>
    <p:handoutMasterId r:id="rId70"/>
  </p:handoutMasterIdLst>
  <p:sldIdLst>
    <p:sldId id="317" r:id="rId5"/>
    <p:sldId id="344" r:id="rId6"/>
    <p:sldId id="313" r:id="rId7"/>
    <p:sldId id="302" r:id="rId8"/>
    <p:sldId id="319" r:id="rId9"/>
    <p:sldId id="315" r:id="rId10"/>
    <p:sldId id="301" r:id="rId11"/>
    <p:sldId id="308" r:id="rId12"/>
    <p:sldId id="309" r:id="rId13"/>
    <p:sldId id="363" r:id="rId14"/>
    <p:sldId id="364" r:id="rId15"/>
    <p:sldId id="391" r:id="rId16"/>
    <p:sldId id="388" r:id="rId17"/>
    <p:sldId id="389" r:id="rId18"/>
    <p:sldId id="393" r:id="rId19"/>
    <p:sldId id="390" r:id="rId20"/>
    <p:sldId id="303" r:id="rId21"/>
    <p:sldId id="353" r:id="rId22"/>
    <p:sldId id="354" r:id="rId23"/>
    <p:sldId id="321" r:id="rId24"/>
    <p:sldId id="328" r:id="rId25"/>
    <p:sldId id="352" r:id="rId26"/>
    <p:sldId id="399" r:id="rId27"/>
    <p:sldId id="362" r:id="rId28"/>
    <p:sldId id="378" r:id="rId29"/>
    <p:sldId id="379" r:id="rId30"/>
    <p:sldId id="380" r:id="rId31"/>
    <p:sldId id="381" r:id="rId32"/>
    <p:sldId id="382" r:id="rId33"/>
    <p:sldId id="384" r:id="rId34"/>
    <p:sldId id="387" r:id="rId35"/>
    <p:sldId id="385" r:id="rId36"/>
    <p:sldId id="386" r:id="rId37"/>
    <p:sldId id="340" r:id="rId38"/>
    <p:sldId id="383" r:id="rId39"/>
    <p:sldId id="337" r:id="rId40"/>
    <p:sldId id="376" r:id="rId41"/>
    <p:sldId id="377" r:id="rId42"/>
    <p:sldId id="330" r:id="rId43"/>
    <p:sldId id="400" r:id="rId44"/>
    <p:sldId id="324" r:id="rId45"/>
    <p:sldId id="331" r:id="rId46"/>
    <p:sldId id="361" r:id="rId47"/>
    <p:sldId id="310" r:id="rId48"/>
    <p:sldId id="345" r:id="rId49"/>
    <p:sldId id="346" r:id="rId50"/>
    <p:sldId id="370" r:id="rId51"/>
    <p:sldId id="371" r:id="rId52"/>
    <p:sldId id="369" r:id="rId53"/>
    <p:sldId id="347" r:id="rId54"/>
    <p:sldId id="349" r:id="rId55"/>
    <p:sldId id="351" r:id="rId56"/>
    <p:sldId id="375" r:id="rId57"/>
    <p:sldId id="395" r:id="rId58"/>
    <p:sldId id="396" r:id="rId59"/>
    <p:sldId id="397" r:id="rId60"/>
    <p:sldId id="394" r:id="rId61"/>
    <p:sldId id="398" r:id="rId62"/>
    <p:sldId id="367" r:id="rId63"/>
    <p:sldId id="374" r:id="rId64"/>
    <p:sldId id="392" r:id="rId65"/>
    <p:sldId id="320" r:id="rId66"/>
    <p:sldId id="327" r:id="rId67"/>
    <p:sldId id="28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3608A-89F1-441A-80EF-983F47FA3914}" v="31" dt="2024-05-08T23:40:03.845"/>
    <p1510:client id="{17F5313D-19F6-1B82-79D4-4D768173D1F6}" v="10" dt="2024-05-09T02:03:33.028"/>
    <p1510:client id="{295BC881-C78E-65E2-F856-8090A02D45A5}" v="9306" dt="2024-05-08T17:00:50.092"/>
    <p1510:client id="{402C3EFE-F425-581E-E369-C6AADE9742ED}" v="564" dt="2024-05-08T16:42:33.322"/>
    <p1510:client id="{5F2EAB6E-AB01-94D0-D1F2-87010857BE1A}" v="18" dt="2024-05-09T02:27:58.563"/>
    <p1510:client id="{63AE959A-18B7-EB74-5716-D08E0DBEFC45}" v="82" dt="2024-05-08T15:33:20.901"/>
    <p1510:client id="{66C1FC9D-58BB-88C3-E37F-3177ECBF8A72}" v="220" dt="2024-05-09T00:17:06.868"/>
    <p1510:client id="{8E7D242D-B068-1A41-9712-31D135353F2C}" v="1982" dt="2024-05-09T00:22:13.778"/>
    <p1510:client id="{C6D42859-FC60-E5F0-D348-1F10A2CAABFF}" v="16" vWet="17" dt="2024-05-08T04:55:08.474"/>
    <p1510:client id="{F1D04FDB-BA4D-0E11-0191-09CA66E3BF0D}" v="29" dt="2024-05-08T21:45:17.3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36"/>
        <p:guide pos="3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5/8/2024</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5/8/2024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260913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60679C-80C7-4E7D-9614-ABA41C5B2858}" type="slidenum">
              <a:rPr lang="en-US" smtClean="0"/>
              <a:t>36</a:t>
            </a:fld>
            <a:endParaRPr lang="en-US"/>
          </a:p>
        </p:txBody>
      </p:sp>
    </p:spTree>
    <p:extLst>
      <p:ext uri="{BB962C8B-B14F-4D97-AF65-F5344CB8AC3E}">
        <p14:creationId xmlns:p14="http://schemas.microsoft.com/office/powerpoint/2010/main" val="324619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64</a:t>
            </a:fld>
            <a:endParaRPr lang="en-US" altLang="zh-CN" noProof="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0702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a:t>Click to edit </a:t>
            </a:r>
            <a:r>
              <a:rPr lang="en-US" altLang="zh-CN" noProof="0"/>
              <a:t>Text </a:t>
            </a:r>
            <a:r>
              <a:rPr lang="en-US" noProof="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7"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jpeg"/><Relationship Id="rId11" Type="http://schemas.openxmlformats.org/officeDocument/2006/relationships/image" Target="../media/image3.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1laPTV1LY9c"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8366225-614C-B74B-AB70-A4C201ABCF4D}"/>
            </a:ext>
          </a:extLst>
        </p:cNvPr>
        <p:cNvGrpSpPr/>
        <p:nvPr/>
      </p:nvGrpSpPr>
      <p:grpSpPr>
        <a:xfrm>
          <a:off x="0" y="0"/>
          <a:ext cx="0" cy="0"/>
          <a:chOff x="0" y="0"/>
          <a:chExt cx="0" cy="0"/>
        </a:xfrm>
      </p:grpSpPr>
      <p:pic>
        <p:nvPicPr>
          <p:cNvPr id="13" name="Picture placeholder 29" descr="People in an office discussing work over a laptop&#10;">
            <a:extLst>
              <a:ext uri="{FF2B5EF4-FFF2-40B4-BE49-F238E27FC236}">
                <a16:creationId xmlns:a16="http://schemas.microsoft.com/office/drawing/2014/main" id="{8EA91C26-D741-CE2A-DA78-BF2048327D56}"/>
              </a:ext>
            </a:extLst>
          </p:cNvPr>
          <p:cNvPicPr>
            <a:picLocks noChangeAspect="1"/>
          </p:cNvPicPr>
          <p:nvPr/>
        </p:nvPicPr>
        <p:blipFill rotWithShape="1">
          <a:blip r:embed="rId2">
            <a:extLst>
              <a:ext uri="{28A0092B-C50C-407E-A947-70E740481C1C}">
                <a14:useLocalDpi xmlns:a14="http://schemas.microsoft.com/office/drawing/2010/main" val="0"/>
              </a:ext>
            </a:extLst>
          </a:blip>
          <a:srcRect r="-4"/>
          <a:stretch/>
        </p:blipFill>
        <p:spPr>
          <a:xfrm>
            <a:off x="2754948" y="2502098"/>
            <a:ext cx="1465840" cy="1289394"/>
          </a:xfrm>
          <a:prstGeom prst="hexagon">
            <a:avLst>
              <a:gd name="adj" fmla="val 28349"/>
              <a:gd name="vf" fmla="val 115470"/>
            </a:avLst>
          </a:prstGeom>
          <a:noFill/>
          <a:ln w="12700">
            <a:noFill/>
          </a:ln>
        </p:spPr>
      </p:pic>
      <p:pic>
        <p:nvPicPr>
          <p:cNvPr id="14" name="Shape 31">
            <a:extLst>
              <a:ext uri="{FF2B5EF4-FFF2-40B4-BE49-F238E27FC236}">
                <a16:creationId xmlns:a16="http://schemas.microsoft.com/office/drawing/2014/main" id="{390CBD51-215A-1036-3312-0883404B0B2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391110" y="2493385"/>
            <a:ext cx="1465840" cy="1289394"/>
          </a:xfrm>
          <a:prstGeom prst="hexagon">
            <a:avLst>
              <a:gd name="adj" fmla="val 28349"/>
              <a:gd name="vf" fmla="val 115470"/>
            </a:avLst>
          </a:prstGeom>
          <a:noFill/>
          <a:ln>
            <a:noFill/>
          </a:ln>
        </p:spPr>
      </p:pic>
      <p:pic>
        <p:nvPicPr>
          <p:cNvPr id="17" name="Shape 31">
            <a:extLst>
              <a:ext uri="{FF2B5EF4-FFF2-40B4-BE49-F238E27FC236}">
                <a16:creationId xmlns:a16="http://schemas.microsoft.com/office/drawing/2014/main" id="{0AC1B61E-7843-A628-39B5-28C78EB3E5E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5151412" y="5238680"/>
            <a:ext cx="1465840" cy="1289394"/>
          </a:xfrm>
          <a:prstGeom prst="hexagon">
            <a:avLst>
              <a:gd name="adj" fmla="val 28349"/>
              <a:gd name="vf" fmla="val 115470"/>
            </a:avLst>
          </a:prstGeom>
          <a:noFill/>
          <a:ln w="12700">
            <a:noFill/>
          </a:ln>
        </p:spPr>
      </p:pic>
      <p:sp>
        <p:nvSpPr>
          <p:cNvPr id="12" name="Text Placeholder 8">
            <a:extLst>
              <a:ext uri="{FF2B5EF4-FFF2-40B4-BE49-F238E27FC236}">
                <a16:creationId xmlns:a16="http://schemas.microsoft.com/office/drawing/2014/main" id="{DCE9C323-8267-A9CA-1B6E-858A2D7699A7}"/>
              </a:ext>
            </a:extLst>
          </p:cNvPr>
          <p:cNvSpPr txBox="1">
            <a:spLocks/>
          </p:cNvSpPr>
          <p:nvPr/>
        </p:nvSpPr>
        <p:spPr>
          <a:xfrm>
            <a:off x="6096000" y="3093990"/>
            <a:ext cx="3034145" cy="1879791"/>
          </a:xfrm>
          <a:prstGeom prst="rect">
            <a:avLst/>
          </a:prstGeom>
        </p:spPr>
        <p:txBody>
          <a:bodyPr vert="horz" lIns="91440" tIns="45720" rIns="91440" bIns="45720" rtlCol="0" anchor="t">
            <a:norm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altLang="zh-CN" sz="2800" b="0" kern="1200">
                <a:latin typeface="+mn-lt"/>
                <a:ea typeface="+mn-ea"/>
                <a:cs typeface="+mn-cs"/>
              </a:rPr>
              <a:t>Justice League</a:t>
            </a:r>
          </a:p>
        </p:txBody>
      </p:sp>
      <p:sp>
        <p:nvSpPr>
          <p:cNvPr id="11" name="Title 6">
            <a:extLst>
              <a:ext uri="{FF2B5EF4-FFF2-40B4-BE49-F238E27FC236}">
                <a16:creationId xmlns:a16="http://schemas.microsoft.com/office/drawing/2014/main" id="{660DE9D2-4DC0-28BD-90C8-52FA312909D6}"/>
              </a:ext>
            </a:extLst>
          </p:cNvPr>
          <p:cNvSpPr txBox="1">
            <a:spLocks/>
          </p:cNvSpPr>
          <p:nvPr/>
        </p:nvSpPr>
        <p:spPr>
          <a:xfrm>
            <a:off x="6096000" y="1703538"/>
            <a:ext cx="5055698" cy="1325563"/>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spcAft>
                <a:spcPts val="600"/>
              </a:spcAft>
            </a:pPr>
            <a:r>
              <a:rPr lang="en-US" altLang="zh-CN" sz="6000" b="1" kern="1200">
                <a:latin typeface="+mj-lt"/>
                <a:ea typeface="+mj-ea"/>
                <a:cs typeface="+mj-cs"/>
              </a:rPr>
              <a:t>FactFinder</a:t>
            </a:r>
            <a:endParaRPr lang="en-US" b="1" kern="1200">
              <a:latin typeface="+mj-lt"/>
              <a:ea typeface="+mj-ea"/>
              <a:cs typeface="+mj-cs"/>
            </a:endParaRPr>
          </a:p>
        </p:txBody>
      </p:sp>
      <p:sp>
        <p:nvSpPr>
          <p:cNvPr id="27" name="Text Placeholder 15">
            <a:extLst>
              <a:ext uri="{FF2B5EF4-FFF2-40B4-BE49-F238E27FC236}">
                <a16:creationId xmlns:a16="http://schemas.microsoft.com/office/drawing/2014/main" id="{686BABAE-EA80-286D-8A12-6CFB7F785229}"/>
              </a:ext>
            </a:extLst>
          </p:cNvPr>
          <p:cNvSpPr txBox="1">
            <a:spLocks/>
          </p:cNvSpPr>
          <p:nvPr/>
        </p:nvSpPr>
        <p:spPr>
          <a:xfrm>
            <a:off x="6178189" y="9092481"/>
            <a:ext cx="1913128" cy="1054727"/>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latin typeface="Abadi"/>
              </a:rPr>
              <a:t>Introduction</a:t>
            </a:r>
            <a:endParaRPr lang="en-US"/>
          </a:p>
        </p:txBody>
      </p:sp>
      <p:sp>
        <p:nvSpPr>
          <p:cNvPr id="28" name="Text Placeholder 8">
            <a:extLst>
              <a:ext uri="{FF2B5EF4-FFF2-40B4-BE49-F238E27FC236}">
                <a16:creationId xmlns:a16="http://schemas.microsoft.com/office/drawing/2014/main" id="{9B0E8C66-3498-F946-B4F3-FB9B1F21E64D}"/>
              </a:ext>
            </a:extLst>
          </p:cNvPr>
          <p:cNvSpPr txBox="1">
            <a:spLocks/>
          </p:cNvSpPr>
          <p:nvPr/>
        </p:nvSpPr>
        <p:spPr>
          <a:xfrm>
            <a:off x="8279634" y="9092481"/>
            <a:ext cx="1904890" cy="1054728"/>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spcAft>
                <a:spcPts val="600"/>
              </a:spcAft>
            </a:pPr>
            <a:r>
              <a:rPr lang="en-US">
                <a:latin typeface="Abadi"/>
              </a:rPr>
              <a:t>Problem Statement</a:t>
            </a:r>
            <a:endParaRPr lang="en-US"/>
          </a:p>
        </p:txBody>
      </p:sp>
      <p:sp>
        <p:nvSpPr>
          <p:cNvPr id="29" name="Text Placeholder 17">
            <a:extLst>
              <a:ext uri="{FF2B5EF4-FFF2-40B4-BE49-F238E27FC236}">
                <a16:creationId xmlns:a16="http://schemas.microsoft.com/office/drawing/2014/main" id="{07464619-F707-8156-2C80-6B1169263537}"/>
              </a:ext>
            </a:extLst>
          </p:cNvPr>
          <p:cNvSpPr txBox="1">
            <a:spLocks/>
          </p:cNvSpPr>
          <p:nvPr/>
        </p:nvSpPr>
        <p:spPr>
          <a:xfrm>
            <a:off x="7226111" y="10860965"/>
            <a:ext cx="1914694" cy="108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Persona</a:t>
            </a:r>
            <a:endParaRPr lang="en-US"/>
          </a:p>
        </p:txBody>
      </p:sp>
      <p:sp>
        <p:nvSpPr>
          <p:cNvPr id="30" name="Text Placeholder 21">
            <a:extLst>
              <a:ext uri="{FF2B5EF4-FFF2-40B4-BE49-F238E27FC236}">
                <a16:creationId xmlns:a16="http://schemas.microsoft.com/office/drawing/2014/main" id="{62816D32-F70C-34C4-9B9A-005CBE2D264A}"/>
              </a:ext>
            </a:extLst>
          </p:cNvPr>
          <p:cNvSpPr txBox="1">
            <a:spLocks/>
          </p:cNvSpPr>
          <p:nvPr/>
        </p:nvSpPr>
        <p:spPr>
          <a:xfrm>
            <a:off x="9313813" y="10843035"/>
            <a:ext cx="1913128" cy="1107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Technologies</a:t>
            </a:r>
            <a:endParaRPr lang="en-US"/>
          </a:p>
        </p:txBody>
      </p:sp>
      <p:sp>
        <p:nvSpPr>
          <p:cNvPr id="31" name="Text Placeholder 23">
            <a:extLst>
              <a:ext uri="{FF2B5EF4-FFF2-40B4-BE49-F238E27FC236}">
                <a16:creationId xmlns:a16="http://schemas.microsoft.com/office/drawing/2014/main" id="{18FB8598-E471-3E34-DE28-6B9B4E419F11}"/>
              </a:ext>
            </a:extLst>
          </p:cNvPr>
          <p:cNvSpPr txBox="1">
            <a:spLocks/>
          </p:cNvSpPr>
          <p:nvPr/>
        </p:nvSpPr>
        <p:spPr>
          <a:xfrm>
            <a:off x="8351607" y="12825188"/>
            <a:ext cx="1913128" cy="10756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Retrospective</a:t>
            </a:r>
            <a:endParaRPr lang="en-US"/>
          </a:p>
        </p:txBody>
      </p:sp>
      <p:sp>
        <p:nvSpPr>
          <p:cNvPr id="32" name="TextBox 31">
            <a:extLst>
              <a:ext uri="{FF2B5EF4-FFF2-40B4-BE49-F238E27FC236}">
                <a16:creationId xmlns:a16="http://schemas.microsoft.com/office/drawing/2014/main" id="{C8889181-2D68-C3BF-0B33-90FBFC05B0C8}"/>
              </a:ext>
            </a:extLst>
          </p:cNvPr>
          <p:cNvSpPr txBox="1"/>
          <p:nvPr/>
        </p:nvSpPr>
        <p:spPr>
          <a:xfrm>
            <a:off x="6627081" y="12872258"/>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 Schedule</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3" name="TextBox 32">
            <a:extLst>
              <a:ext uri="{FF2B5EF4-FFF2-40B4-BE49-F238E27FC236}">
                <a16:creationId xmlns:a16="http://schemas.microsoft.com/office/drawing/2014/main" id="{760A524F-2E24-20B1-A22A-FE59838F3191}"/>
              </a:ext>
            </a:extLst>
          </p:cNvPr>
          <p:cNvSpPr txBox="1"/>
          <p:nvPr/>
        </p:nvSpPr>
        <p:spPr>
          <a:xfrm>
            <a:off x="5449444" y="11078094"/>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Team </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Agreement</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4" name="TextBox 33">
            <a:extLst>
              <a:ext uri="{FF2B5EF4-FFF2-40B4-BE49-F238E27FC236}">
                <a16:creationId xmlns:a16="http://schemas.microsoft.com/office/drawing/2014/main" id="{CE4DD4D7-F558-5B53-6CDE-8D28160971C9}"/>
              </a:ext>
            </a:extLst>
          </p:cNvPr>
          <p:cNvSpPr txBox="1"/>
          <p:nvPr/>
        </p:nvSpPr>
        <p:spPr>
          <a:xfrm>
            <a:off x="4302980" y="130558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 </a:t>
            </a:r>
            <a:br>
              <a:rPr lang="en-US">
                <a:solidFill>
                  <a:prstClr val="white"/>
                </a:solidFill>
                <a:latin typeface="Posterama"/>
                <a:ea typeface="微软雅黑"/>
                <a:cs typeface="Posterama"/>
              </a:rPr>
            </a:br>
            <a:r>
              <a:rPr lang="en-US">
                <a:solidFill>
                  <a:prstClr val="white"/>
                </a:solidFill>
                <a:latin typeface="Posterama"/>
                <a:ea typeface="微软雅黑"/>
                <a:cs typeface="Posterama"/>
              </a:rPr>
              <a:t>Description</a:t>
            </a:r>
            <a:endParaRPr lang="en-US">
              <a:solidFill>
                <a:prstClr val="white"/>
              </a:solidFill>
              <a:latin typeface="Posterama" panose="020B0504020200020000" pitchFamily="34" charset="0"/>
              <a:ea typeface="微软雅黑"/>
              <a:cs typeface="Posterama" panose="020B0504020200020000" pitchFamily="34" charset="0"/>
            </a:endParaRPr>
          </a:p>
        </p:txBody>
      </p:sp>
      <p:pic>
        <p:nvPicPr>
          <p:cNvPr id="2" name="Picture 1" descr="A logo for a company&#10;&#10;Description automatically generated">
            <a:extLst>
              <a:ext uri="{FF2B5EF4-FFF2-40B4-BE49-F238E27FC236}">
                <a16:creationId xmlns:a16="http://schemas.microsoft.com/office/drawing/2014/main" id="{22A42228-0267-8C97-D99B-FA7E480A4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825403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E050-3C6D-5C82-EC12-463E5E1BC6A8}"/>
              </a:ext>
            </a:extLst>
          </p:cNvPr>
          <p:cNvSpPr>
            <a:spLocks noGrp="1"/>
          </p:cNvSpPr>
          <p:nvPr>
            <p:ph type="title"/>
          </p:nvPr>
        </p:nvSpPr>
        <p:spPr>
          <a:xfrm>
            <a:off x="145926" y="778086"/>
            <a:ext cx="11597092" cy="5608634"/>
          </a:xfrm>
        </p:spPr>
        <p:txBody>
          <a:bodyPr/>
          <a:lstStyle/>
          <a:p>
            <a:pPr>
              <a:lnSpc>
                <a:spcPct val="100000"/>
              </a:lnSpc>
              <a:spcBef>
                <a:spcPts val="0"/>
              </a:spcBef>
            </a:pPr>
            <a:br>
              <a:rPr lang="en-US" sz="2000" b="0">
                <a:latin typeface="Abadi"/>
              </a:rPr>
            </a:br>
            <a:r>
              <a:rPr lang="en-US" sz="1800" b="0">
                <a:latin typeface="Abadi"/>
              </a:rPr>
              <a:t>1) The user will also be able to check news without having account in </a:t>
            </a:r>
            <a:r>
              <a:rPr lang="en-US" sz="1800" b="0" err="1">
                <a:latin typeface="Abadi"/>
              </a:rPr>
              <a:t>FactFinder</a:t>
            </a:r>
            <a:r>
              <a:rPr lang="en-US" sz="1800" b="0">
                <a:latin typeface="Abadi"/>
              </a:rPr>
              <a:t> unless user wants to check his search News History.</a:t>
            </a:r>
            <a:br>
              <a:rPr lang="en-US" sz="1800" b="0">
                <a:latin typeface="Abadi"/>
              </a:rPr>
            </a:br>
            <a:r>
              <a:rPr lang="en-US" sz="1800" b="0">
                <a:latin typeface="Abadi"/>
              </a:rPr>
              <a:t>2) The "Homepage" tab will display a short video of what the Fake news is.</a:t>
            </a:r>
            <a:br>
              <a:rPr lang="en-US" sz="1800" b="0">
                <a:latin typeface="Abadi"/>
              </a:rPr>
            </a:br>
            <a:r>
              <a:rPr lang="en-US" sz="1800" b="0">
                <a:latin typeface="Abadi"/>
              </a:rPr>
              <a:t>3) The user should navigate to "Verify News" tab and post news as a text in the Textbox. </a:t>
            </a:r>
            <a:br>
              <a:rPr lang="en-US" sz="1800" b="0">
                <a:latin typeface="Abadi"/>
              </a:rPr>
            </a:br>
            <a:r>
              <a:rPr lang="en-US" sz="1800" b="0">
                <a:latin typeface="Abadi"/>
              </a:rPr>
              <a:t>4)The user can click summarize Button to create the summary of the  News Articles.</a:t>
            </a:r>
            <a:br>
              <a:rPr lang="en-US" sz="1800" b="0">
                <a:latin typeface="Abadi"/>
              </a:rPr>
            </a:br>
            <a:r>
              <a:rPr lang="en-US" sz="1800" b="0">
                <a:latin typeface="Abadi"/>
              </a:rPr>
              <a:t>5) The user will click on verify news button or summary button.</a:t>
            </a:r>
            <a:br>
              <a:rPr lang="en-US" sz="1800" b="0">
                <a:latin typeface="Abadi"/>
              </a:rPr>
            </a:br>
            <a:r>
              <a:rPr lang="en-US" sz="1800" b="0">
                <a:latin typeface="Abadi"/>
              </a:rPr>
              <a:t>6) The system will then generate a response based on our ML model.</a:t>
            </a:r>
            <a:br>
              <a:rPr lang="en-US" sz="1800" b="0">
                <a:latin typeface="Abadi"/>
              </a:rPr>
            </a:br>
            <a:r>
              <a:rPr lang="en-US" sz="1800" b="0">
                <a:latin typeface="Abadi"/>
              </a:rPr>
              <a:t>7) The user will be able to get a response if the news/text posted was Fake or Real. </a:t>
            </a:r>
            <a:br>
              <a:rPr lang="en-US" sz="1800" b="0">
                <a:latin typeface="Abadi"/>
              </a:rPr>
            </a:br>
            <a:r>
              <a:rPr lang="en-US" sz="1800" b="0">
                <a:latin typeface="Abadi"/>
              </a:rPr>
              <a:t>8) The "About us" tab will display explanation of the website, what it does and how it works.</a:t>
            </a:r>
            <a:br>
              <a:rPr lang="en-US" sz="1800" b="0">
                <a:latin typeface="Abadi"/>
              </a:rPr>
            </a:br>
            <a:r>
              <a:rPr lang="en-US" sz="1800" b="0">
                <a:latin typeface="Abadi"/>
              </a:rPr>
              <a:t>9)The "Team" tab will display explanation of each team member of the factfinder.</a:t>
            </a:r>
            <a:br>
              <a:rPr lang="en-US" sz="1800" b="0">
                <a:latin typeface="Abadi"/>
              </a:rPr>
            </a:br>
            <a:r>
              <a:rPr lang="en-US" sz="1800" b="0">
                <a:latin typeface="Abadi"/>
                <a:ea typeface="+mj-lt"/>
                <a:cs typeface="+mj-lt"/>
              </a:rPr>
              <a:t>10) The user can Register with email-ID and password and user should able to click on submit button to get registered successfully. </a:t>
            </a:r>
            <a:br>
              <a:rPr lang="en-US" sz="1800" b="0">
                <a:latin typeface="Abadi"/>
                <a:ea typeface="+mj-lt"/>
                <a:cs typeface="+mj-lt"/>
              </a:rPr>
            </a:br>
            <a:r>
              <a:rPr lang="en-US" sz="1800" b="0">
                <a:latin typeface="Abadi"/>
                <a:ea typeface="+mj-lt"/>
                <a:cs typeface="+mj-lt"/>
              </a:rPr>
              <a:t>11) The user should Login with email-ID and password. </a:t>
            </a:r>
            <a:br>
              <a:rPr lang="en-US" sz="1800" b="0">
                <a:latin typeface="Abadi"/>
                <a:ea typeface="+mj-lt"/>
                <a:cs typeface="+mj-lt"/>
              </a:rPr>
            </a:br>
            <a:r>
              <a:rPr lang="en-US" sz="1800" b="0">
                <a:latin typeface="Abadi"/>
                <a:ea typeface="+mj-lt"/>
                <a:cs typeface="+mj-lt"/>
              </a:rPr>
              <a:t>12) After Login, user should see </a:t>
            </a:r>
            <a:r>
              <a:rPr lang="en-US" sz="1800" b="0">
                <a:ea typeface="+mj-lt"/>
                <a:cs typeface="+mj-lt"/>
              </a:rPr>
              <a:t>TABS</a:t>
            </a:r>
            <a:r>
              <a:rPr lang="en-US" sz="1800" b="0">
                <a:latin typeface="Posterama Text Black"/>
                <a:ea typeface="+mj-lt"/>
                <a:cs typeface="+mj-lt"/>
              </a:rPr>
              <a:t> such as</a:t>
            </a:r>
            <a:r>
              <a:rPr lang="en-US" sz="1800" b="0">
                <a:latin typeface="Abadi"/>
                <a:ea typeface="+mj-lt"/>
                <a:cs typeface="+mj-lt"/>
              </a:rPr>
              <a:t> </a:t>
            </a:r>
            <a:r>
              <a:rPr lang="en-US" sz="1800" b="0">
                <a:ea typeface="+mj-lt"/>
                <a:cs typeface="+mj-lt"/>
              </a:rPr>
              <a:t>Verify News ,</a:t>
            </a:r>
            <a:r>
              <a:rPr lang="en-US" sz="1800" b="0">
                <a:latin typeface="Abadi"/>
                <a:ea typeface="+mj-lt"/>
                <a:cs typeface="+mj-lt"/>
              </a:rPr>
              <a:t>Blog , Search History, and a Chat etc.</a:t>
            </a:r>
            <a:br>
              <a:rPr lang="en-US" sz="1800" b="0">
                <a:latin typeface="Abadi"/>
                <a:ea typeface="+mj-lt"/>
                <a:cs typeface="+mj-lt"/>
              </a:rPr>
            </a:br>
            <a:r>
              <a:rPr lang="en-US" sz="1800" b="0">
                <a:latin typeface="Abadi"/>
                <a:ea typeface="+mj-lt"/>
                <a:cs typeface="+mj-lt"/>
              </a:rPr>
              <a:t>13) The user can click on Blog tab and post any latest news or facts for extra information for people.</a:t>
            </a:r>
            <a:br>
              <a:rPr lang="en-US" sz="1800" b="0">
                <a:latin typeface="Abadi"/>
                <a:ea typeface="+mj-lt"/>
                <a:cs typeface="+mj-lt"/>
              </a:rPr>
            </a:br>
            <a:r>
              <a:rPr lang="en-US" sz="1800" b="0">
                <a:latin typeface="Abadi"/>
                <a:ea typeface="+mj-lt"/>
                <a:cs typeface="+mj-lt"/>
              </a:rPr>
              <a:t>14)User can comment on a particular blog and give there own opinions.</a:t>
            </a:r>
            <a:br>
              <a:rPr lang="en-US" sz="1800" b="0">
                <a:latin typeface="Abadi"/>
                <a:ea typeface="+mj-lt"/>
                <a:cs typeface="+mj-lt"/>
              </a:rPr>
            </a:br>
            <a:r>
              <a:rPr lang="en-US" sz="2000" b="0">
                <a:latin typeface="Abadi"/>
                <a:ea typeface="+mj-lt"/>
                <a:cs typeface="+mj-lt"/>
              </a:rPr>
              <a:t>15)Users can click on chat tab and chat with like-minded people to discuss about any latest news for more information.</a:t>
            </a:r>
            <a:br>
              <a:rPr lang="en-US" sz="2000" b="0">
                <a:latin typeface="Abadi"/>
              </a:rPr>
            </a:br>
            <a:br>
              <a:rPr lang="en-US" sz="2000" b="0"/>
            </a:br>
            <a:br>
              <a:rPr lang="en-US"/>
            </a:br>
            <a:br>
              <a:rPr lang="en-US" sz="2000" b="0"/>
            </a:br>
            <a:endParaRPr lang="en-US" sz="2000" b="0"/>
          </a:p>
        </p:txBody>
      </p:sp>
      <p:sp>
        <p:nvSpPr>
          <p:cNvPr id="6" name="Title 1">
            <a:extLst>
              <a:ext uri="{FF2B5EF4-FFF2-40B4-BE49-F238E27FC236}">
                <a16:creationId xmlns:a16="http://schemas.microsoft.com/office/drawing/2014/main" id="{581A7F2D-7B0E-532F-A525-2135CE413995}"/>
              </a:ext>
            </a:extLst>
          </p:cNvPr>
          <p:cNvSpPr txBox="1">
            <a:spLocks/>
          </p:cNvSpPr>
          <p:nvPr/>
        </p:nvSpPr>
        <p:spPr>
          <a:xfrm>
            <a:off x="259783" y="215570"/>
            <a:ext cx="11034938" cy="11182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MVP(Minimum Valuable Product):</a:t>
            </a:r>
          </a:p>
        </p:txBody>
      </p:sp>
      <p:pic>
        <p:nvPicPr>
          <p:cNvPr id="4" name="Picture 3" descr="A logo for a company&#10;&#10;Description automatically generated">
            <a:extLst>
              <a:ext uri="{FF2B5EF4-FFF2-40B4-BE49-F238E27FC236}">
                <a16:creationId xmlns:a16="http://schemas.microsoft.com/office/drawing/2014/main" id="{3CBE9772-E4F0-3035-5083-DEC2B8BB3C9A}"/>
              </a:ext>
            </a:extLst>
          </p:cNvPr>
          <p:cNvPicPr>
            <a:picLocks noChangeAspect="1"/>
          </p:cNvPicPr>
          <p:nvPr/>
        </p:nvPicPr>
        <p:blipFill>
          <a:blip r:embed="rId2"/>
          <a:stretch>
            <a:fillRect/>
          </a:stretch>
        </p:blipFill>
        <p:spPr>
          <a:xfrm>
            <a:off x="11289030" y="1714"/>
            <a:ext cx="903732" cy="886587"/>
          </a:xfrm>
          <a:prstGeom prst="rect">
            <a:avLst/>
          </a:prstGeom>
        </p:spPr>
      </p:pic>
    </p:spTree>
    <p:extLst>
      <p:ext uri="{BB962C8B-B14F-4D97-AF65-F5344CB8AC3E}">
        <p14:creationId xmlns:p14="http://schemas.microsoft.com/office/powerpoint/2010/main" val="260350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168443"/>
            <a:ext cx="1025078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a:solidFill>
                  <a:schemeClr val="bg1"/>
                </a:solidFill>
                <a:ea typeface="+mn-lt"/>
                <a:cs typeface="+mn-lt"/>
              </a:rPr>
              <a:t>For Front-End Development          :</a:t>
            </a:r>
            <a:endParaRPr lang="en-US" sz="2000">
              <a:solidFill>
                <a:schemeClr val="bg1"/>
              </a:solidFill>
            </a:endParaRPr>
          </a:p>
          <a:p>
            <a:r>
              <a:rPr lang="en-US" sz="2000">
                <a:solidFill>
                  <a:schemeClr val="bg1"/>
                </a:solidFill>
              </a:rPr>
              <a:t>1.JavaScript: </a:t>
            </a:r>
          </a:p>
          <a:p>
            <a:r>
              <a:rPr lang="en-US" sz="2000">
                <a:solidFill>
                  <a:schemeClr val="bg1"/>
                </a:solidFill>
              </a:rPr>
              <a:t>      JavaScript is an object-oriented programming language primarily used for creating interactive and dynamic web application. Main functionalities of JS are client-side scripting meaning it can run on user's web browser rather than on web server which is very helpful for dynamic web pages. It can interact with DOM(Document Object Model) of a web page, we can manipulate DOM using JS like adding events, button clicks, keyboard inputs, form submissions. It also supports asynchronous programming using callbacks, promises and await features. JS supports all major web browsers making it universal language for web development. And lastly it can support many frameworks and libraries such as React.js, Angular, Node.js and many more.</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stretch>
            <a:fillRect/>
          </a:stretch>
        </p:blipFill>
        <p:spPr>
          <a:xfrm>
            <a:off x="3864943" y="1284364"/>
            <a:ext cx="955154" cy="63291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49391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168443"/>
            <a:ext cx="1025078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a:solidFill>
                  <a:schemeClr val="bg1"/>
                </a:solidFill>
                <a:ea typeface="+mn-lt"/>
                <a:cs typeface="+mn-lt"/>
              </a:rPr>
              <a:t>For Front-End Development          :</a:t>
            </a:r>
            <a:endParaRPr lang="en-US" sz="2000">
              <a:solidFill>
                <a:schemeClr val="bg1"/>
              </a:solidFill>
            </a:endParaRPr>
          </a:p>
          <a:p>
            <a:endParaRPr lang="en-US" sz="2000">
              <a:solidFill>
                <a:schemeClr val="bg1"/>
              </a:solidFill>
            </a:endParaRPr>
          </a:p>
          <a:p>
            <a:r>
              <a:rPr lang="en-US" sz="2000">
                <a:solidFill>
                  <a:schemeClr val="bg1"/>
                </a:solidFill>
              </a:rPr>
              <a:t>2.HTML5: </a:t>
            </a:r>
          </a:p>
          <a:p>
            <a:r>
              <a:rPr lang="en-US" sz="2000">
                <a:solidFill>
                  <a:schemeClr val="bg1"/>
                </a:solidFill>
              </a:rPr>
              <a:t>     Hypertext Markup Language 5 or HTML5 is the latest version of the standard markup language used to create web pages and applications. HTML5 introduces many new features like, Semantic markup such as header, footer, nav, article, section and aside which improved overall structure and accessibility of web content. HTML5 also supports audio and video elements. The canvas element is used for 2D graphics and animations directly in web browser. </a:t>
            </a:r>
          </a:p>
          <a:p>
            <a:r>
              <a:rPr lang="en-US" sz="2000">
                <a:solidFill>
                  <a:schemeClr val="bg1"/>
                </a:solidFill>
              </a:rPr>
              <a:t>3.CSS:</a:t>
            </a:r>
          </a:p>
          <a:p>
            <a:r>
              <a:rPr lang="en-US" sz="2000">
                <a:solidFill>
                  <a:schemeClr val="bg1"/>
                </a:solidFill>
              </a:rPr>
              <a:t>   CSS is a stylesheet language used for styling the HTML and XML documents. </a:t>
            </a: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stretch>
            <a:fillRect/>
          </a:stretch>
        </p:blipFill>
        <p:spPr>
          <a:xfrm>
            <a:off x="3864943" y="1284364"/>
            <a:ext cx="955154" cy="63291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98250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6771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For Back-end Development</a:t>
            </a:r>
          </a:p>
          <a:p>
            <a:endParaRPr lang="en-US" sz="2000">
              <a:solidFill>
                <a:schemeClr val="bg1"/>
              </a:solidFill>
            </a:endParaRPr>
          </a:p>
          <a:p>
            <a:r>
              <a:rPr lang="en-US" sz="2000">
                <a:solidFill>
                  <a:schemeClr val="bg1"/>
                </a:solidFill>
              </a:rPr>
              <a:t>Python      : </a:t>
            </a:r>
            <a:endParaRPr lang="en-US" sz="1600">
              <a:solidFill>
                <a:schemeClr val="bg1"/>
              </a:solidFill>
            </a:endParaRPr>
          </a:p>
          <a:p>
            <a:r>
              <a:rPr lang="en-US" sz="1600">
                <a:solidFill>
                  <a:schemeClr val="bg1"/>
                </a:solidFill>
              </a:rPr>
              <a:t>     Python is an Object-Oriented high-level language known for its simplicity, readability and versatility. Its syntax is designed to be clear and readable very much like the English language. Python is one of the popular programming languages for Machine learning. It has so many libraries and frameworks specifically designed for ML and deep learning like </a:t>
            </a:r>
          </a:p>
          <a:p>
            <a:r>
              <a:rPr lang="en-US" sz="1600">
                <a:solidFill>
                  <a:schemeClr val="bg1"/>
                </a:solidFill>
              </a:rPr>
              <a:t>NumPy: It provides the foundation for many other libraries in the python scientific computing ecosystem, it supports multidimensional arrays and matrices. </a:t>
            </a:r>
          </a:p>
          <a:p>
            <a:r>
              <a:rPr lang="en-US" sz="1600">
                <a:solidFill>
                  <a:schemeClr val="bg1"/>
                </a:solidFill>
              </a:rPr>
              <a:t>Pandas: It is the most useful data manipulation library which provides data structures like data frames and series. While working on the back-end code for our project we used </a:t>
            </a:r>
            <a:r>
              <a:rPr lang="en-US" sz="1600" err="1">
                <a:solidFill>
                  <a:schemeClr val="bg1"/>
                </a:solidFill>
              </a:rPr>
              <a:t>DataFrame</a:t>
            </a:r>
            <a:r>
              <a:rPr lang="en-US" sz="1600">
                <a:solidFill>
                  <a:schemeClr val="bg1"/>
                </a:solidFill>
              </a:rPr>
              <a:t>. We import the training data which was in csv format as a Data Frame.</a:t>
            </a:r>
          </a:p>
          <a:p>
            <a:r>
              <a:rPr lang="en-US" sz="1600">
                <a:solidFill>
                  <a:schemeClr val="bg1"/>
                </a:solidFill>
              </a:rPr>
              <a:t>Scikit-learn: It is a ML library which is ideal for data mining and analysis, it many algorithms for classification, regression, clustering and model evaluation. For the classification of our data frame, we used logistic regression from </a:t>
            </a:r>
            <a:r>
              <a:rPr lang="en-US" sz="1600" err="1">
                <a:solidFill>
                  <a:schemeClr val="bg1"/>
                </a:solidFill>
                <a:ea typeface="+mn-lt"/>
                <a:cs typeface="+mn-lt"/>
              </a:rPr>
              <a:t>sklearn.linear_model</a:t>
            </a:r>
            <a:r>
              <a:rPr lang="en-US" sz="1600">
                <a:solidFill>
                  <a:schemeClr val="bg1"/>
                </a:solidFill>
                <a:ea typeface="+mn-lt"/>
                <a:cs typeface="+mn-lt"/>
              </a:rPr>
              <a:t>. To train the model we need to split the data which we done using </a:t>
            </a:r>
            <a:r>
              <a:rPr lang="en-US" sz="1600" err="1">
                <a:solidFill>
                  <a:schemeClr val="bg1"/>
                </a:solidFill>
                <a:ea typeface="+mn-lt"/>
                <a:cs typeface="+mn-lt"/>
              </a:rPr>
              <a:t>sklearn.model_selection</a:t>
            </a:r>
            <a:r>
              <a:rPr lang="en-US" sz="1600">
                <a:solidFill>
                  <a:schemeClr val="bg1"/>
                </a:solidFill>
                <a:ea typeface="+mn-lt"/>
                <a:cs typeface="+mn-lt"/>
              </a:rPr>
              <a:t>. And to get the accuracy report and classification report of the model we used the </a:t>
            </a:r>
            <a:r>
              <a:rPr lang="en-US" sz="1600" err="1">
                <a:solidFill>
                  <a:schemeClr val="bg1"/>
                </a:solidFill>
                <a:ea typeface="+mn-lt"/>
                <a:cs typeface="+mn-lt"/>
              </a:rPr>
              <a:t>sklearn.metrics</a:t>
            </a:r>
            <a:r>
              <a:rPr lang="en-US" sz="1600">
                <a:solidFill>
                  <a:schemeClr val="bg1"/>
                </a:solidFill>
                <a:ea typeface="+mn-lt"/>
                <a:cs typeface="+mn-lt"/>
              </a:rPr>
              <a:t>.</a:t>
            </a:r>
          </a:p>
          <a:p>
            <a:r>
              <a:rPr lang="en-US" sz="1600">
                <a:solidFill>
                  <a:schemeClr val="bg1"/>
                </a:solidFill>
              </a:rPr>
              <a:t>TensorFlow and </a:t>
            </a:r>
            <a:r>
              <a:rPr lang="en-US" sz="1600" err="1">
                <a:solidFill>
                  <a:schemeClr val="bg1"/>
                </a:solidFill>
              </a:rPr>
              <a:t>PyTorch</a:t>
            </a:r>
            <a:r>
              <a:rPr lang="en-US" sz="1600">
                <a:solidFill>
                  <a:schemeClr val="bg1"/>
                </a:solidFill>
              </a:rPr>
              <a:t>: These deep learning frameworks are the main tools to build and train neural networks for many ML tasks, we used these libraries for natural language processing for our project. For our project we created a RNN Neural network using </a:t>
            </a:r>
            <a:r>
              <a:rPr lang="en-US" sz="1600" err="1">
                <a:solidFill>
                  <a:schemeClr val="bg1"/>
                </a:solidFill>
                <a:ea typeface="+mn-lt"/>
                <a:cs typeface="+mn-lt"/>
              </a:rPr>
              <a:t>tensorflow.keras.models</a:t>
            </a: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yellow and blue snake&#10;&#10;Description automatically generated">
            <a:extLst>
              <a:ext uri="{FF2B5EF4-FFF2-40B4-BE49-F238E27FC236}">
                <a16:creationId xmlns:a16="http://schemas.microsoft.com/office/drawing/2014/main" id="{2F927EBE-45EF-71EC-599E-BAFEFE2DBC2B}"/>
              </a:ext>
            </a:extLst>
          </p:cNvPr>
          <p:cNvPicPr>
            <a:picLocks noChangeAspect="1"/>
          </p:cNvPicPr>
          <p:nvPr/>
        </p:nvPicPr>
        <p:blipFill>
          <a:blip r:embed="rId3"/>
          <a:stretch>
            <a:fillRect/>
          </a:stretch>
        </p:blipFill>
        <p:spPr>
          <a:xfrm>
            <a:off x="1544637" y="1911880"/>
            <a:ext cx="498475" cy="462492"/>
          </a:xfrm>
          <a:prstGeom prst="rect">
            <a:avLst/>
          </a:prstGeom>
        </p:spPr>
      </p:pic>
    </p:spTree>
    <p:extLst>
      <p:ext uri="{BB962C8B-B14F-4D97-AF65-F5344CB8AC3E}">
        <p14:creationId xmlns:p14="http://schemas.microsoft.com/office/powerpoint/2010/main" val="50502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Frameworks and Libraries</a:t>
            </a:r>
            <a:endParaRPr lang="en-US">
              <a:solidFill>
                <a:schemeClr val="bg1"/>
              </a:solidFill>
            </a:endParaRPr>
          </a:p>
          <a:p>
            <a:endParaRPr lang="en-US" sz="3600">
              <a:solidFill>
                <a:schemeClr val="bg1"/>
              </a:solidFill>
            </a:endParaRPr>
          </a:p>
          <a:p>
            <a:r>
              <a:rPr lang="en-US" sz="3600">
                <a:solidFill>
                  <a:schemeClr val="bg1"/>
                </a:solidFill>
              </a:rPr>
              <a:t>1.</a:t>
            </a:r>
            <a:r>
              <a:rPr lang="en-US" sz="3600">
                <a:solidFill>
                  <a:schemeClr val="bg1"/>
                </a:solidFill>
                <a:ea typeface="+mn-lt"/>
                <a:cs typeface="+mn-lt"/>
              </a:rPr>
              <a:t>Flask  : </a:t>
            </a:r>
            <a:r>
              <a:rPr lang="en-US">
                <a:solidFill>
                  <a:schemeClr val="bg1"/>
                </a:solidFill>
                <a:ea typeface="+mn-lt"/>
                <a:cs typeface="+mn-lt"/>
              </a:rPr>
              <a:t>It is a lightweight and flexible web framework for python, ideal for building web applications. Flask is often referred to as a microframework because it provides the essentials for building web applications without imposing strict rules or dependencies. Flask uses a simple and intuitive routing system to map URLs to Python functions. For our application we used three end-points as routing system.</a:t>
            </a:r>
          </a:p>
          <a:p>
            <a:r>
              <a:rPr lang="en-US">
                <a:solidFill>
                  <a:schemeClr val="bg1"/>
                </a:solidFill>
                <a:ea typeface="+mn-lt"/>
                <a:cs typeface="+mn-lt"/>
              </a:rPr>
              <a:t>app = Flask(__name__)</a:t>
            </a:r>
            <a:endParaRPr lang="en-US">
              <a:solidFill>
                <a:schemeClr val="bg1"/>
              </a:solidFill>
            </a:endParaRPr>
          </a:p>
          <a:p>
            <a:r>
              <a:rPr lang="en-US">
                <a:solidFill>
                  <a:schemeClr val="bg1"/>
                </a:solidFill>
                <a:ea typeface="+mn-lt"/>
                <a:cs typeface="+mn-lt"/>
              </a:rPr>
              <a:t>@app.route('/process', methods=['POST'])</a:t>
            </a:r>
            <a:endParaRPr lang="en-US">
              <a:solidFill>
                <a:schemeClr val="bg1"/>
              </a:solidFill>
            </a:endParaRPr>
          </a:p>
          <a:p>
            <a:r>
              <a:rPr lang="en-US">
                <a:solidFill>
                  <a:schemeClr val="bg1"/>
                </a:solidFill>
                <a:ea typeface="+mn-lt"/>
                <a:cs typeface="+mn-lt"/>
              </a:rPr>
              <a:t>@app.route('/summarize', methods = ['POST'])</a:t>
            </a:r>
            <a:endParaRPr lang="en-US">
              <a:solidFill>
                <a:schemeClr val="bg1"/>
              </a:solidFill>
            </a:endParaRPr>
          </a:p>
          <a:p>
            <a:r>
              <a:rPr lang="en-US">
                <a:solidFill>
                  <a:schemeClr val="bg1"/>
                </a:solidFill>
                <a:ea typeface="+mn-lt"/>
                <a:cs typeface="+mn-lt"/>
              </a:rPr>
              <a:t>@app.route('/', methods = ['POST'])</a:t>
            </a:r>
            <a:endParaRPr lang="en-US">
              <a:solidFill>
                <a:schemeClr val="bg1"/>
              </a:solidFill>
            </a:endParaRPr>
          </a:p>
          <a:p>
            <a:endParaRPr lang="en-US">
              <a:solidFill>
                <a:schemeClr val="bg1"/>
              </a:solidFill>
              <a:ea typeface="+mn-lt"/>
              <a:cs typeface="+mn-lt"/>
            </a:endParaRPr>
          </a:p>
          <a:p>
            <a:r>
              <a:rPr lang="en-US">
                <a:solidFill>
                  <a:schemeClr val="bg1"/>
                </a:solidFill>
                <a:ea typeface="+mn-lt"/>
                <a:cs typeface="+mn-lt"/>
              </a:rPr>
              <a:t>Flask includes a built-in template engine called Jinja2, which allows anyone to generate HTML content dynamically by combining templates with data from Python code. It includes support for managing user sessions and implementing authentication and authorization mechanisms.</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9" name="Picture 18" descr="A black and white drawing of a curved object&#10;&#10;Description automatically generated">
            <a:extLst>
              <a:ext uri="{FF2B5EF4-FFF2-40B4-BE49-F238E27FC236}">
                <a16:creationId xmlns:a16="http://schemas.microsoft.com/office/drawing/2014/main" id="{E26BEE2A-75B4-EFA5-EB75-7709C11F2905}"/>
              </a:ext>
            </a:extLst>
          </p:cNvPr>
          <p:cNvPicPr>
            <a:picLocks noChangeAspect="1"/>
          </p:cNvPicPr>
          <p:nvPr/>
        </p:nvPicPr>
        <p:blipFill>
          <a:blip r:embed="rId2"/>
          <a:stretch>
            <a:fillRect/>
          </a:stretch>
        </p:blipFill>
        <p:spPr>
          <a:xfrm>
            <a:off x="2215493" y="2294778"/>
            <a:ext cx="595094" cy="797891"/>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25741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Frameworks and Libraries</a:t>
            </a:r>
            <a:endParaRPr lang="en-US">
              <a:solidFill>
                <a:schemeClr val="bg1"/>
              </a:solidFill>
            </a:endParaRPr>
          </a:p>
          <a:p>
            <a:r>
              <a:rPr lang="en-US" sz="3600">
                <a:solidFill>
                  <a:schemeClr val="bg1"/>
                </a:solidFill>
              </a:rPr>
              <a:t>2.</a:t>
            </a:r>
            <a:r>
              <a:rPr lang="en-US" sz="3600">
                <a:solidFill>
                  <a:schemeClr val="bg1"/>
                </a:solidFill>
                <a:ea typeface="+mn-lt"/>
                <a:cs typeface="+mn-lt"/>
              </a:rPr>
              <a:t>React  : </a:t>
            </a:r>
            <a:r>
              <a:rPr lang="en-US">
                <a:solidFill>
                  <a:schemeClr val="bg1"/>
                </a:solidFill>
                <a:ea typeface="+mn-lt"/>
                <a:cs typeface="+mn-lt"/>
              </a:rPr>
              <a:t>React is a JavaScript library for building user interfaces, particularly single-page applications that require dynamic and interactive UI. It uses component-based architecture in which UIs are divided into reusable components. React uses virtual DOM to maintain the UI hierarchy any change in UI first apply to virtual DOM and then reconciled with actual DOM resulting minimal updates in the code. It introduced JavaScript XML syntax extension which allow to write HTML like code within the JS.  </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24" name="Picture 23" descr="A blue and black symbol&#10;&#10;Description automatically generated">
            <a:extLst>
              <a:ext uri="{FF2B5EF4-FFF2-40B4-BE49-F238E27FC236}">
                <a16:creationId xmlns:a16="http://schemas.microsoft.com/office/drawing/2014/main" id="{3DE51CB4-9479-117A-7740-D945752CB993}"/>
              </a:ext>
            </a:extLst>
          </p:cNvPr>
          <p:cNvPicPr>
            <a:picLocks noChangeAspect="1"/>
          </p:cNvPicPr>
          <p:nvPr/>
        </p:nvPicPr>
        <p:blipFill>
          <a:blip r:embed="rId2"/>
          <a:stretch>
            <a:fillRect/>
          </a:stretch>
        </p:blipFill>
        <p:spPr>
          <a:xfrm>
            <a:off x="2304382" y="1948102"/>
            <a:ext cx="741949" cy="62043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1059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Database</a:t>
            </a:r>
            <a:endParaRPr lang="en-US"/>
          </a:p>
          <a:p>
            <a:endParaRPr lang="en-US" sz="3600">
              <a:solidFill>
                <a:schemeClr val="bg1"/>
              </a:solidFill>
            </a:endParaRPr>
          </a:p>
          <a:p>
            <a:r>
              <a:rPr lang="en-US" sz="3600">
                <a:solidFill>
                  <a:schemeClr val="bg1"/>
                </a:solidFill>
              </a:rPr>
              <a:t>1.</a:t>
            </a:r>
            <a:r>
              <a:rPr lang="en-US" sz="3600">
                <a:solidFill>
                  <a:schemeClr val="bg1"/>
                </a:solidFill>
                <a:ea typeface="+mn-lt"/>
                <a:cs typeface="+mn-lt"/>
              </a:rPr>
              <a:t>Firebase   :</a:t>
            </a:r>
            <a:endParaRPr lang="en-US" sz="3600">
              <a:solidFill>
                <a:schemeClr val="bg1"/>
              </a:solidFill>
            </a:endParaRPr>
          </a:p>
          <a:p>
            <a:r>
              <a:rPr lang="en-US" sz="2000">
                <a:solidFill>
                  <a:schemeClr val="bg1"/>
                </a:solidFill>
              </a:rPr>
              <a:t>      </a:t>
            </a:r>
            <a:r>
              <a:rPr lang="en-US" sz="2000">
                <a:solidFill>
                  <a:schemeClr val="bg1"/>
                </a:solidFill>
                <a:ea typeface="+mn-lt"/>
                <a:cs typeface="+mn-lt"/>
              </a:rPr>
              <a:t>      Firebase Realtime Database is a cloud-hosted NoSQL database. It is provided by Google as part of the Firebase platform. It allows developers to store and synchronize data in real-time between clients and servers which enable the development of responsive and collaborative web and mobile applications. It uses JSON data model to stored structured data. It support built-in offline data</a:t>
            </a:r>
            <a:endParaRPr lang="en-US" sz="20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a:p>
            <a:endParaRPr lang="en-US" sz="3600">
              <a:solidFill>
                <a:schemeClr val="bg1"/>
              </a:solidFill>
            </a:endParaRPr>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yellow folded paper with a black background&#10;&#10;Description automatically generated">
            <a:extLst>
              <a:ext uri="{FF2B5EF4-FFF2-40B4-BE49-F238E27FC236}">
                <a16:creationId xmlns:a16="http://schemas.microsoft.com/office/drawing/2014/main" id="{70E7AF76-211B-AC03-1D45-EF558A71B7F3}"/>
              </a:ext>
            </a:extLst>
          </p:cNvPr>
          <p:cNvPicPr>
            <a:picLocks noChangeAspect="1"/>
          </p:cNvPicPr>
          <p:nvPr/>
        </p:nvPicPr>
        <p:blipFill>
          <a:blip r:embed="rId3"/>
          <a:stretch>
            <a:fillRect/>
          </a:stretch>
        </p:blipFill>
        <p:spPr>
          <a:xfrm>
            <a:off x="2761876" y="2132268"/>
            <a:ext cx="879123" cy="907345"/>
          </a:xfrm>
          <a:prstGeom prst="rect">
            <a:avLst/>
          </a:prstGeom>
        </p:spPr>
      </p:pic>
    </p:spTree>
    <p:extLst>
      <p:ext uri="{BB962C8B-B14F-4D97-AF65-F5344CB8AC3E}">
        <p14:creationId xmlns:p14="http://schemas.microsoft.com/office/powerpoint/2010/main" val="59350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7D1-B77B-39B6-551E-9390062C72F4}"/>
              </a:ext>
            </a:extLst>
          </p:cNvPr>
          <p:cNvSpPr>
            <a:spLocks noGrp="1"/>
          </p:cNvSpPr>
          <p:nvPr>
            <p:ph type="title"/>
          </p:nvPr>
        </p:nvSpPr>
        <p:spPr/>
        <p:txBody>
          <a:bodyPr/>
          <a:lstStyle/>
          <a:p>
            <a:r>
              <a:rPr lang="en-US"/>
              <a:t>Algorithms</a:t>
            </a:r>
          </a:p>
        </p:txBody>
      </p:sp>
      <p:sp>
        <p:nvSpPr>
          <p:cNvPr id="5" name="TextBox 4">
            <a:extLst>
              <a:ext uri="{FF2B5EF4-FFF2-40B4-BE49-F238E27FC236}">
                <a16:creationId xmlns:a16="http://schemas.microsoft.com/office/drawing/2014/main" id="{BD3E3D6F-A915-1193-6EC7-9469A2D66C10}"/>
              </a:ext>
            </a:extLst>
          </p:cNvPr>
          <p:cNvSpPr txBox="1"/>
          <p:nvPr/>
        </p:nvSpPr>
        <p:spPr>
          <a:xfrm>
            <a:off x="585398" y="1615661"/>
            <a:ext cx="496428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ea typeface="微软雅黑"/>
                <a:cs typeface="Segoe UI"/>
              </a:rPr>
              <a:t>Machine Learning Algorithms (scikit-Learn) : Scikit-learn is a powerful and widely used open-source ML library for Python. It has many supervised and unsupervised learning algorithms, data preprocessing, feature selection and model evaluation.</a:t>
            </a:r>
            <a:endParaRPr lang="en-US">
              <a:solidFill>
                <a:prstClr val="white"/>
              </a:solidFill>
            </a:endParaRPr>
          </a:p>
          <a:p>
            <a:r>
              <a:rPr lang="en-US" sz="2000">
                <a:solidFill>
                  <a:prstClr val="white"/>
                </a:solidFill>
                <a:latin typeface="Abadi"/>
                <a:ea typeface="微软雅黑"/>
                <a:cs typeface="Segoe UI"/>
              </a:rPr>
              <a:t>We used supervised learning called logistic regression for our project using </a:t>
            </a:r>
            <a:r>
              <a:rPr lang="en-US" sz="2000" err="1">
                <a:solidFill>
                  <a:prstClr val="white"/>
                </a:solidFill>
                <a:latin typeface="Abadi"/>
                <a:ea typeface="微软雅黑"/>
                <a:cs typeface="Segoe UI"/>
              </a:rPr>
              <a:t>sklearn.linear_model</a:t>
            </a:r>
            <a:r>
              <a:rPr lang="en-US" sz="2000">
                <a:solidFill>
                  <a:prstClr val="white"/>
                </a:solidFill>
                <a:latin typeface="Abadi"/>
                <a:ea typeface="微软雅黑"/>
                <a:cs typeface="Segoe UI"/>
              </a:rPr>
              <a:t>.</a:t>
            </a:r>
          </a:p>
          <a:p>
            <a:r>
              <a:rPr lang="en-US" sz="2000">
                <a:solidFill>
                  <a:prstClr val="white"/>
                </a:solidFill>
                <a:latin typeface="Abadi"/>
                <a:ea typeface="微软雅黑"/>
                <a:cs typeface="Segoe UI"/>
              </a:rPr>
              <a:t>We split our data using </a:t>
            </a:r>
            <a:r>
              <a:rPr lang="en-US" sz="2000" err="1">
                <a:solidFill>
                  <a:prstClr val="white"/>
                </a:solidFill>
                <a:latin typeface="Abadi"/>
                <a:ea typeface="微软雅黑"/>
                <a:cs typeface="Segoe UI"/>
              </a:rPr>
              <a:t>model_selection</a:t>
            </a:r>
            <a:r>
              <a:rPr lang="en-US" sz="2000">
                <a:solidFill>
                  <a:prstClr val="white"/>
                </a:solidFill>
                <a:latin typeface="Abadi"/>
                <a:ea typeface="微软雅黑"/>
                <a:cs typeface="Segoe UI"/>
              </a:rPr>
              <a:t>.</a:t>
            </a:r>
          </a:p>
          <a:p>
            <a:endParaRPr lang="en-US" sz="2000">
              <a:solidFill>
                <a:prstClr val="white"/>
              </a:solidFill>
              <a:ea typeface="微软雅黑"/>
              <a:cs typeface="Segoe UI"/>
            </a:endParaRPr>
          </a:p>
          <a:p>
            <a:endParaRPr lang="en-US" sz="2000">
              <a:solidFill>
                <a:prstClr val="white"/>
              </a:solidFill>
              <a:latin typeface="Abadi"/>
              <a:ea typeface="微软雅黑"/>
              <a:cs typeface="Segoe UI"/>
            </a:endParaRPr>
          </a:p>
          <a:p>
            <a:endParaRPr lang="en-US" sz="2400">
              <a:solidFill>
                <a:prstClr val="white"/>
              </a:solidFill>
              <a:latin typeface="Abadi"/>
              <a:ea typeface="微软雅黑"/>
              <a:cs typeface="Segoe UI"/>
            </a:endParaRPr>
          </a:p>
          <a:p>
            <a:endParaRPr lang="en-US" sz="2400">
              <a:solidFill>
                <a:prstClr val="white"/>
              </a:solidFill>
              <a:latin typeface="Abadi"/>
              <a:ea typeface="微软雅黑"/>
              <a:cs typeface="Segoe UI"/>
            </a:endParaRPr>
          </a:p>
        </p:txBody>
      </p:sp>
      <p:pic>
        <p:nvPicPr>
          <p:cNvPr id="4" name="Picture 3" descr="A logo for a company&#10;&#10;Description automatically generated">
            <a:extLst>
              <a:ext uri="{FF2B5EF4-FFF2-40B4-BE49-F238E27FC236}">
                <a16:creationId xmlns:a16="http://schemas.microsoft.com/office/drawing/2014/main" id="{0A6A20CE-AF71-CB8B-29E0-AD81E1CD0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descr="A computer screen shot of a program code&#10;&#10;Description automatically generated">
            <a:extLst>
              <a:ext uri="{FF2B5EF4-FFF2-40B4-BE49-F238E27FC236}">
                <a16:creationId xmlns:a16="http://schemas.microsoft.com/office/drawing/2014/main" id="{F3D512A5-085E-973C-4749-6CA85D54AE4B}"/>
              </a:ext>
            </a:extLst>
          </p:cNvPr>
          <p:cNvPicPr>
            <a:picLocks noChangeAspect="1"/>
          </p:cNvPicPr>
          <p:nvPr/>
        </p:nvPicPr>
        <p:blipFill>
          <a:blip r:embed="rId3"/>
          <a:stretch>
            <a:fillRect/>
          </a:stretch>
        </p:blipFill>
        <p:spPr>
          <a:xfrm>
            <a:off x="5640917" y="1710644"/>
            <a:ext cx="6551083" cy="3225046"/>
          </a:xfrm>
          <a:prstGeom prst="rect">
            <a:avLst/>
          </a:prstGeom>
        </p:spPr>
      </p:pic>
    </p:spTree>
    <p:extLst>
      <p:ext uri="{BB962C8B-B14F-4D97-AF65-F5344CB8AC3E}">
        <p14:creationId xmlns:p14="http://schemas.microsoft.com/office/powerpoint/2010/main" val="356094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a:xfrm>
            <a:off x="587829" y="295409"/>
            <a:ext cx="10515600" cy="1115434"/>
          </a:xfrm>
        </p:spPr>
        <p:txBody>
          <a:bodyPr/>
          <a:lstStyle/>
          <a:p>
            <a:r>
              <a:rPr lang="en-US"/>
              <a:t>Algorithms(cont..)</a:t>
            </a:r>
          </a:p>
        </p:txBody>
      </p:sp>
      <p:pic>
        <p:nvPicPr>
          <p:cNvPr id="7" name="Picture 6" descr="A logo for a company&#10;&#10;Description automatically generated">
            <a:extLst>
              <a:ext uri="{FF2B5EF4-FFF2-40B4-BE49-F238E27FC236}">
                <a16:creationId xmlns:a16="http://schemas.microsoft.com/office/drawing/2014/main" id="{A0F91E05-4C92-8F8D-6380-74CE2C1A2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3" name="TextBox 2">
            <a:extLst>
              <a:ext uri="{FF2B5EF4-FFF2-40B4-BE49-F238E27FC236}">
                <a16:creationId xmlns:a16="http://schemas.microsoft.com/office/drawing/2014/main" id="{3060825F-39E0-0838-75E9-D03718CA1AD2}"/>
              </a:ext>
            </a:extLst>
          </p:cNvPr>
          <p:cNvSpPr txBox="1"/>
          <p:nvPr/>
        </p:nvSpPr>
        <p:spPr>
          <a:xfrm>
            <a:off x="755650" y="1178983"/>
            <a:ext cx="1097703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rPr>
              <a:t>Recurrent Neural Network(RNN): </a:t>
            </a:r>
            <a:r>
              <a:rPr lang="en-US" sz="1600">
                <a:solidFill>
                  <a:prstClr val="white"/>
                </a:solidFill>
                <a:latin typeface="Abadi"/>
              </a:rPr>
              <a:t>RNN is a high-level neural network from </a:t>
            </a:r>
            <a:r>
              <a:rPr lang="en-US" sz="1600" err="1">
                <a:solidFill>
                  <a:prstClr val="white"/>
                </a:solidFill>
                <a:latin typeface="Abadi"/>
              </a:rPr>
              <a:t>keras</a:t>
            </a:r>
            <a:r>
              <a:rPr lang="en-US" sz="1600">
                <a:solidFill>
                  <a:prstClr val="white"/>
                </a:solidFill>
                <a:latin typeface="Abadi"/>
              </a:rPr>
              <a:t> API. It is a class of NN designed for processing sequential data. </a:t>
            </a:r>
            <a:r>
              <a:rPr lang="en-US" sz="1600">
                <a:solidFill>
                  <a:prstClr val="white"/>
                </a:solidFill>
                <a:ea typeface="+mn-lt"/>
                <a:cs typeface="+mn-lt"/>
              </a:rPr>
              <a:t>RNNs have loops within their architecture, allowing them to maintain information across time steps. To generate summary from a news article LSTM type of RNN is ideal and we used for our project. </a:t>
            </a:r>
            <a:endParaRPr lang="en-US" sz="1600">
              <a:solidFill>
                <a:prstClr val="white"/>
              </a:solidFill>
            </a:endParaRPr>
          </a:p>
        </p:txBody>
      </p:sp>
      <p:pic>
        <p:nvPicPr>
          <p:cNvPr id="4" name="Picture 3" descr="A computer screen shot of a program&#10;&#10;Description automatically generated">
            <a:extLst>
              <a:ext uri="{FF2B5EF4-FFF2-40B4-BE49-F238E27FC236}">
                <a16:creationId xmlns:a16="http://schemas.microsoft.com/office/drawing/2014/main" id="{716ED14A-AFA0-4129-05B0-AB79F85C787E}"/>
              </a:ext>
            </a:extLst>
          </p:cNvPr>
          <p:cNvPicPr>
            <a:picLocks noChangeAspect="1"/>
          </p:cNvPicPr>
          <p:nvPr/>
        </p:nvPicPr>
        <p:blipFill>
          <a:blip r:embed="rId3"/>
          <a:stretch>
            <a:fillRect/>
          </a:stretch>
        </p:blipFill>
        <p:spPr>
          <a:xfrm>
            <a:off x="172053" y="2472267"/>
            <a:ext cx="5836559" cy="4114800"/>
          </a:xfrm>
          <a:prstGeom prst="rect">
            <a:avLst/>
          </a:prstGeom>
        </p:spPr>
      </p:pic>
      <p:pic>
        <p:nvPicPr>
          <p:cNvPr id="8" name="Picture 7" descr="A computer screen shot of a program&#10;&#10;Description automatically generated">
            <a:extLst>
              <a:ext uri="{FF2B5EF4-FFF2-40B4-BE49-F238E27FC236}">
                <a16:creationId xmlns:a16="http://schemas.microsoft.com/office/drawing/2014/main" id="{D484799D-A21A-4CD5-A3DE-C1D2CB7C4E6F}"/>
              </a:ext>
            </a:extLst>
          </p:cNvPr>
          <p:cNvPicPr>
            <a:picLocks noChangeAspect="1"/>
          </p:cNvPicPr>
          <p:nvPr/>
        </p:nvPicPr>
        <p:blipFill>
          <a:blip r:embed="rId4"/>
          <a:stretch>
            <a:fillRect/>
          </a:stretch>
        </p:blipFill>
        <p:spPr>
          <a:xfrm>
            <a:off x="6018700" y="2451100"/>
            <a:ext cx="5996600" cy="4114800"/>
          </a:xfrm>
          <a:prstGeom prst="rect">
            <a:avLst/>
          </a:prstGeom>
        </p:spPr>
      </p:pic>
    </p:spTree>
    <p:extLst>
      <p:ext uri="{BB962C8B-B14F-4D97-AF65-F5344CB8AC3E}">
        <p14:creationId xmlns:p14="http://schemas.microsoft.com/office/powerpoint/2010/main" val="325375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6" name="Picture 5" descr="A logo for a company&#10;&#10;Description automatically generated">
            <a:extLst>
              <a:ext uri="{FF2B5EF4-FFF2-40B4-BE49-F238E27FC236}">
                <a16:creationId xmlns:a16="http://schemas.microsoft.com/office/drawing/2014/main" id="{64309113-C7A1-59AA-44CE-47B3D3810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descr="A computer screen shot of a program code&#10;&#10;Description automatically generated">
            <a:extLst>
              <a:ext uri="{FF2B5EF4-FFF2-40B4-BE49-F238E27FC236}">
                <a16:creationId xmlns:a16="http://schemas.microsoft.com/office/drawing/2014/main" id="{8F44044B-6A04-6B57-02A7-C89BB8A60645}"/>
              </a:ext>
            </a:extLst>
          </p:cNvPr>
          <p:cNvPicPr>
            <a:picLocks noChangeAspect="1"/>
          </p:cNvPicPr>
          <p:nvPr/>
        </p:nvPicPr>
        <p:blipFill>
          <a:blip r:embed="rId3"/>
          <a:stretch>
            <a:fillRect/>
          </a:stretch>
        </p:blipFill>
        <p:spPr>
          <a:xfrm>
            <a:off x="2116667" y="3431512"/>
            <a:ext cx="8392583" cy="3169975"/>
          </a:xfrm>
          <a:prstGeom prst="rect">
            <a:avLst/>
          </a:prstGeom>
        </p:spPr>
      </p:pic>
      <p:sp>
        <p:nvSpPr>
          <p:cNvPr id="5" name="TextBox 4">
            <a:extLst>
              <a:ext uri="{FF2B5EF4-FFF2-40B4-BE49-F238E27FC236}">
                <a16:creationId xmlns:a16="http://schemas.microsoft.com/office/drawing/2014/main" id="{0D74D9AD-7BF3-6DF5-44E8-4B87FDDB8A37}"/>
              </a:ext>
            </a:extLst>
          </p:cNvPr>
          <p:cNvSpPr txBox="1"/>
          <p:nvPr/>
        </p:nvSpPr>
        <p:spPr>
          <a:xfrm>
            <a:off x="730249" y="1513416"/>
            <a:ext cx="109325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prstClr val="white"/>
                </a:solidFill>
                <a:latin typeface="Abadi"/>
                <a:ea typeface="微软雅黑"/>
                <a:cs typeface="Posterama"/>
              </a:rPr>
              <a:t>We also used Bidirectional and auto-regressive transformers(BART) neural network which is introduced by Facebook AI. </a:t>
            </a:r>
            <a:r>
              <a:rPr lang="en-US" sz="1600">
                <a:solidFill>
                  <a:prstClr val="white"/>
                </a:solidFill>
                <a:ea typeface="+mn-lt"/>
                <a:cs typeface="+mn-lt"/>
              </a:rPr>
              <a:t>Unlike traditional models like GPT, BART incorporates bidirectional information flow. This allows BART to capture bidirectional context and improve performance on tasks like text generation and completion.</a:t>
            </a:r>
            <a:endParaRPr lang="en-US" sz="18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774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9B8-334B-FC61-6E16-286357ACFFC8}"/>
              </a:ext>
            </a:extLst>
          </p:cNvPr>
          <p:cNvSpPr>
            <a:spLocks noGrp="1"/>
          </p:cNvSpPr>
          <p:nvPr>
            <p:ph type="title"/>
          </p:nvPr>
        </p:nvSpPr>
        <p:spPr>
          <a:xfrm>
            <a:off x="460445" y="146646"/>
            <a:ext cx="5117162" cy="1325563"/>
          </a:xfrm>
        </p:spPr>
        <p:txBody>
          <a:bodyPr vert="horz" lIns="91440" tIns="45720" rIns="91440" bIns="45720" rtlCol="0" anchor="ctr">
            <a:normAutofit/>
          </a:bodyPr>
          <a:lstStyle/>
          <a:p>
            <a:r>
              <a:rPr lang="en-US" b="1" kern="1200">
                <a:latin typeface="+mj-lt"/>
                <a:ea typeface="+mj-ea"/>
                <a:cs typeface="+mj-cs"/>
              </a:rPr>
              <a:t>Agenda</a:t>
            </a:r>
          </a:p>
        </p:txBody>
      </p:sp>
      <p:sp>
        <p:nvSpPr>
          <p:cNvPr id="10" name="TextBox 9">
            <a:extLst>
              <a:ext uri="{FF2B5EF4-FFF2-40B4-BE49-F238E27FC236}">
                <a16:creationId xmlns:a16="http://schemas.microsoft.com/office/drawing/2014/main" id="{191299AC-2DF0-0481-82EB-07B609AE203D}"/>
              </a:ext>
            </a:extLst>
          </p:cNvPr>
          <p:cNvSpPr txBox="1"/>
          <p:nvPr/>
        </p:nvSpPr>
        <p:spPr>
          <a:xfrm>
            <a:off x="471103" y="1415358"/>
            <a:ext cx="4897558" cy="5045963"/>
          </a:xfrm>
          <a:prstGeom prst="rect">
            <a:avLst/>
          </a:prstGeom>
        </p:spPr>
        <p:txBody>
          <a:bodyPr vert="horz" lIns="91440" tIns="45720" rIns="91440" bIns="45720" rtlCol="0" anchor="t">
            <a:normAutofit/>
          </a:bodyPr>
          <a:lstStyle/>
          <a:p>
            <a:pPr marL="342900" indent="-342900">
              <a:buFont typeface="Wingdings" pitchFamily="2" charset="2"/>
              <a:buChar char="Ø"/>
            </a:pPr>
            <a:r>
              <a:rPr lang="en-US" sz="2000">
                <a:solidFill>
                  <a:schemeClr val="bg1"/>
                </a:solidFill>
                <a:effectLst/>
              </a:rPr>
              <a:t>Team Introduction</a:t>
            </a:r>
          </a:p>
          <a:p>
            <a:pPr marL="342900" indent="-342900">
              <a:buFont typeface="Wingdings" pitchFamily="2" charset="2"/>
              <a:buChar char="Ø"/>
            </a:pPr>
            <a:r>
              <a:rPr lang="en-US" sz="2000">
                <a:solidFill>
                  <a:schemeClr val="bg1"/>
                </a:solidFill>
                <a:effectLst/>
              </a:rPr>
              <a:t>Improvements from professor feed back</a:t>
            </a:r>
          </a:p>
          <a:p>
            <a:pPr marL="342900" indent="-342900">
              <a:buFont typeface="Wingdings" pitchFamily="2" charset="2"/>
              <a:buChar char="Ø"/>
            </a:pPr>
            <a:r>
              <a:rPr lang="en-US" sz="2000">
                <a:solidFill>
                  <a:schemeClr val="bg1"/>
                </a:solidFill>
                <a:effectLst/>
              </a:rPr>
              <a:t>Project Description</a:t>
            </a:r>
          </a:p>
          <a:p>
            <a:pPr marL="342900" indent="-342900">
              <a:buFont typeface="Wingdings" pitchFamily="2" charset="2"/>
              <a:buChar char="Ø"/>
            </a:pPr>
            <a:r>
              <a:rPr lang="en-US" sz="2000">
                <a:solidFill>
                  <a:schemeClr val="bg1"/>
                </a:solidFill>
                <a:effectLst/>
              </a:rPr>
              <a:t>Team working agreement</a:t>
            </a:r>
          </a:p>
          <a:p>
            <a:pPr marL="342900" indent="-342900">
              <a:buFont typeface="Wingdings" pitchFamily="2" charset="2"/>
              <a:buChar char="Ø"/>
            </a:pPr>
            <a:r>
              <a:rPr lang="en-US" sz="2000">
                <a:solidFill>
                  <a:schemeClr val="bg1"/>
                </a:solidFill>
                <a:effectLst/>
              </a:rPr>
              <a:t>Personas</a:t>
            </a:r>
          </a:p>
          <a:p>
            <a:pPr marL="342900" indent="-342900">
              <a:buFont typeface="Wingdings" pitchFamily="2" charset="2"/>
              <a:buChar char="Ø"/>
            </a:pPr>
            <a:r>
              <a:rPr lang="en-US" sz="2000">
                <a:solidFill>
                  <a:schemeClr val="bg1"/>
                </a:solidFill>
                <a:effectLst/>
              </a:rPr>
              <a:t>Minimum Valuable Product</a:t>
            </a:r>
          </a:p>
          <a:p>
            <a:pPr marL="342900" indent="-342900">
              <a:buFont typeface="Wingdings" pitchFamily="2" charset="2"/>
              <a:buChar char="Ø"/>
            </a:pPr>
            <a:r>
              <a:rPr lang="en-US" sz="2000">
                <a:solidFill>
                  <a:schemeClr val="bg1"/>
                </a:solidFill>
                <a:effectLst/>
              </a:rPr>
              <a:t>Technologies and Algorithms</a:t>
            </a:r>
          </a:p>
          <a:p>
            <a:endParaRPr lang="en-US" sz="2000">
              <a:solidFill>
                <a:schemeClr val="bg1"/>
              </a:solidFill>
              <a:effectLst/>
            </a:endParaRPr>
          </a:p>
          <a:p>
            <a:pPr marL="285750" indent="-285750">
              <a:buFont typeface="Wingdings" pitchFamily="2" charset="2"/>
              <a:buChar char="Ø"/>
            </a:pPr>
            <a:r>
              <a:rPr lang="en-US" sz="2000">
                <a:solidFill>
                  <a:schemeClr val="bg1"/>
                </a:solidFill>
                <a:effectLst/>
              </a:rPr>
              <a:t>Diagrams</a:t>
            </a:r>
          </a:p>
          <a:p>
            <a:pPr marL="285750" indent="-285750">
              <a:buFont typeface="Arial" panose="020B0604020202020204" pitchFamily="34" charset="0"/>
              <a:buChar char="•"/>
            </a:pPr>
            <a:r>
              <a:rPr lang="en-US" sz="2000">
                <a:solidFill>
                  <a:schemeClr val="bg1"/>
                </a:solidFill>
                <a:effectLst/>
              </a:rPr>
              <a:t>Architecture diagrams</a:t>
            </a:r>
          </a:p>
          <a:p>
            <a:pPr marL="285750" indent="-285750">
              <a:buFont typeface="Arial" panose="020B0604020202020204" pitchFamily="34" charset="0"/>
              <a:buChar char="•"/>
            </a:pPr>
            <a:r>
              <a:rPr lang="en-US" sz="2000">
                <a:solidFill>
                  <a:schemeClr val="bg1"/>
                </a:solidFill>
                <a:effectLst/>
              </a:rPr>
              <a:t>Sequence diagrams</a:t>
            </a:r>
          </a:p>
          <a:p>
            <a:pPr marL="285750" indent="-285750">
              <a:buFont typeface="Arial" panose="020B0604020202020204" pitchFamily="34" charset="0"/>
              <a:buChar char="•"/>
            </a:pPr>
            <a:r>
              <a:rPr lang="en-US" sz="2000">
                <a:solidFill>
                  <a:schemeClr val="bg1"/>
                </a:solidFill>
                <a:effectLst/>
              </a:rPr>
              <a:t>ER Diagram</a:t>
            </a:r>
          </a:p>
          <a:p>
            <a:pPr marL="285750" indent="-285750">
              <a:buFont typeface="Arial" panose="020B0604020202020204" pitchFamily="34" charset="0"/>
              <a:buChar char="•"/>
            </a:pPr>
            <a:r>
              <a:rPr lang="en-US" sz="2000">
                <a:solidFill>
                  <a:schemeClr val="bg1"/>
                </a:solidFill>
                <a:effectLst/>
              </a:rPr>
              <a:t>Class Diagram</a:t>
            </a:r>
          </a:p>
          <a:p>
            <a:pPr marL="285750" indent="-285750">
              <a:buFont typeface="Arial" panose="020B0604020202020204" pitchFamily="34" charset="0"/>
              <a:buChar char="•"/>
            </a:pPr>
            <a:endParaRPr lang="en-US" sz="2000">
              <a:solidFill>
                <a:schemeClr val="bg1"/>
              </a:solidFill>
            </a:endParaRPr>
          </a:p>
          <a:p>
            <a:pPr marL="342900" indent="-342900">
              <a:buFont typeface="Wingdings" pitchFamily="2" charset="2"/>
              <a:buChar char="Ø"/>
            </a:pPr>
            <a:r>
              <a:rPr lang="en-US" sz="2000">
                <a:solidFill>
                  <a:schemeClr val="bg1"/>
                </a:solidFill>
                <a:effectLst/>
              </a:rPr>
              <a:t>Sprint 3 Recap</a:t>
            </a:r>
          </a:p>
          <a:p>
            <a:pPr marL="0" indent="0" algn="ctr">
              <a:lnSpc>
                <a:spcPct val="100000"/>
              </a:lnSpc>
              <a:spcBef>
                <a:spcPts val="0"/>
              </a:spcBef>
              <a:buFontTx/>
              <a:buNone/>
            </a:pPr>
            <a:endParaRPr lang="en-US" sz="2000">
              <a:solidFill>
                <a:prstClr val="white"/>
              </a:solidFill>
              <a:ea typeface="微软雅黑"/>
              <a:cs typeface="Posterama" panose="020B0504020200020000" pitchFamily="34" charset="0"/>
            </a:endParaRPr>
          </a:p>
          <a:p>
            <a:endParaRPr lang="en-US" sz="2000">
              <a:solidFill>
                <a:schemeClr val="bg1"/>
              </a:solidFill>
              <a:effectLst/>
            </a:endParaRPr>
          </a:p>
          <a:p>
            <a:pPr>
              <a:lnSpc>
                <a:spcPct val="90000"/>
              </a:lnSpc>
              <a:spcBef>
                <a:spcPts val="1000"/>
              </a:spcBef>
            </a:pPr>
            <a:endParaRPr lang="en-US" altLang="zh-CN" sz="2000" b="0" kern="1200">
              <a:solidFill>
                <a:schemeClr val="bg1"/>
              </a:solidFill>
              <a:effectLst/>
              <a:latin typeface="+mn-lt"/>
            </a:endParaRPr>
          </a:p>
          <a:p>
            <a:pPr>
              <a:lnSpc>
                <a:spcPct val="90000"/>
              </a:lnSpc>
              <a:spcBef>
                <a:spcPts val="1000"/>
              </a:spcBef>
            </a:pPr>
            <a:endParaRPr lang="en-US" altLang="zh-CN" sz="2000">
              <a:solidFill>
                <a:schemeClr val="bg1"/>
              </a:solidFill>
            </a:endParaRPr>
          </a:p>
        </p:txBody>
      </p:sp>
      <p:pic>
        <p:nvPicPr>
          <p:cNvPr id="4" name="Picture 3" descr="A logo for a company&#10;&#10;Description automatically generated">
            <a:extLst>
              <a:ext uri="{FF2B5EF4-FFF2-40B4-BE49-F238E27FC236}">
                <a16:creationId xmlns:a16="http://schemas.microsoft.com/office/drawing/2014/main" id="{C8159624-8FD2-F291-FAA5-06BF21FD0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6" name="TextBox 5">
            <a:extLst>
              <a:ext uri="{FF2B5EF4-FFF2-40B4-BE49-F238E27FC236}">
                <a16:creationId xmlns:a16="http://schemas.microsoft.com/office/drawing/2014/main" id="{0E6A568F-DFEC-8F3E-548B-A9C222227555}"/>
              </a:ext>
            </a:extLst>
          </p:cNvPr>
          <p:cNvSpPr txBox="1"/>
          <p:nvPr/>
        </p:nvSpPr>
        <p:spPr>
          <a:xfrm>
            <a:off x="5420048" y="1390468"/>
            <a:ext cx="3221328" cy="2828925"/>
          </a:xfrm>
          <a:prstGeom prst="rect">
            <a:avLst/>
          </a:prstGeom>
        </p:spPr>
        <p:txBody>
          <a:bodyPr wrap="square" rtlCol="0">
            <a:spAutoFit/>
          </a:bodyPr>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18358CD2-6270-6BDC-120B-AE158817B5EC}"/>
              </a:ext>
            </a:extLst>
          </p:cNvPr>
          <p:cNvSpPr txBox="1"/>
          <p:nvPr/>
        </p:nvSpPr>
        <p:spPr>
          <a:xfrm>
            <a:off x="5561700" y="1390468"/>
            <a:ext cx="2880276" cy="5632311"/>
          </a:xfrm>
          <a:prstGeom prst="rect">
            <a:avLst/>
          </a:prstGeom>
        </p:spPr>
        <p:txBody>
          <a:bodyPr wrap="none" rtlCol="0">
            <a:spAutoFit/>
          </a:bodyPr>
          <a:lstStyle/>
          <a:p>
            <a:pPr marL="285750" indent="-285750">
              <a:buFont typeface="Wingdings" pitchFamily="2" charset="2"/>
              <a:buChar char="Ø"/>
            </a:pPr>
            <a:r>
              <a:rPr lang="en-US" sz="2000">
                <a:solidFill>
                  <a:schemeClr val="bg1"/>
                </a:solidFill>
                <a:effectLst/>
              </a:rPr>
              <a:t>Product Backlog</a:t>
            </a:r>
          </a:p>
          <a:p>
            <a:pPr marL="285750" indent="-285750">
              <a:buFont typeface="Arial" panose="020B0604020202020204" pitchFamily="34" charset="0"/>
              <a:buChar char="•"/>
            </a:pPr>
            <a:r>
              <a:rPr lang="en-US" sz="2000">
                <a:solidFill>
                  <a:schemeClr val="bg1"/>
                </a:solidFill>
                <a:effectLst/>
              </a:rPr>
              <a:t>Sprint Summary</a:t>
            </a:r>
          </a:p>
          <a:p>
            <a:pPr marL="285750" indent="-285750">
              <a:buFont typeface="Arial" panose="020B0604020202020204" pitchFamily="34" charset="0"/>
              <a:buChar char="•"/>
            </a:pPr>
            <a:r>
              <a:rPr lang="en-US" sz="2000">
                <a:solidFill>
                  <a:schemeClr val="bg1"/>
                </a:solidFill>
                <a:effectLst/>
              </a:rPr>
              <a:t>Sprint 4 Backlog</a:t>
            </a:r>
          </a:p>
          <a:p>
            <a:pPr marL="285750" indent="-285750">
              <a:buFont typeface="Arial" panose="020B0604020202020204" pitchFamily="34" charset="0"/>
              <a:buChar char="•"/>
            </a:pPr>
            <a:r>
              <a:rPr lang="en-US" sz="2000">
                <a:solidFill>
                  <a:schemeClr val="bg1"/>
                </a:solidFill>
                <a:effectLst/>
              </a:rPr>
              <a:t>Test Cases</a:t>
            </a:r>
          </a:p>
          <a:p>
            <a:endParaRPr lang="en-US" sz="2000">
              <a:solidFill>
                <a:schemeClr val="bg1"/>
              </a:solidFill>
            </a:endParaRPr>
          </a:p>
          <a:p>
            <a:pPr marL="285750" indent="-285750">
              <a:buFont typeface="Wingdings" pitchFamily="2" charset="2"/>
              <a:buChar char="Ø"/>
            </a:pPr>
            <a:r>
              <a:rPr lang="en-US" sz="2000">
                <a:solidFill>
                  <a:schemeClr val="bg1"/>
                </a:solidFill>
                <a:effectLst/>
              </a:rPr>
              <a:t>Metrics</a:t>
            </a:r>
          </a:p>
          <a:p>
            <a:pPr marL="285750" indent="-285750">
              <a:buFont typeface="Arial" panose="020B0604020202020204" pitchFamily="34" charset="0"/>
              <a:buChar char="•"/>
            </a:pPr>
            <a:r>
              <a:rPr lang="en-US" sz="2000">
                <a:solidFill>
                  <a:schemeClr val="bg1"/>
                </a:solidFill>
                <a:effectLst/>
              </a:rPr>
              <a:t>Velocity Report</a:t>
            </a:r>
          </a:p>
          <a:p>
            <a:pPr marL="285750" indent="-285750">
              <a:buFont typeface="Arial" panose="020B0604020202020204" pitchFamily="34" charset="0"/>
              <a:buChar char="•"/>
            </a:pPr>
            <a:r>
              <a:rPr lang="en-US" sz="2000">
                <a:solidFill>
                  <a:schemeClr val="bg1"/>
                </a:solidFill>
                <a:effectLst/>
              </a:rPr>
              <a:t>Burn Down Chart</a:t>
            </a:r>
          </a:p>
          <a:p>
            <a:pPr marL="285750" indent="-285750">
              <a:buFont typeface="Arial" panose="020B0604020202020204" pitchFamily="34" charset="0"/>
              <a:buChar char="•"/>
            </a:pPr>
            <a:endParaRPr lang="en-US" sz="2000">
              <a:solidFill>
                <a:schemeClr val="bg1"/>
              </a:solidFill>
            </a:endParaRPr>
          </a:p>
          <a:p>
            <a:pPr marL="285750" indent="-285750">
              <a:buFont typeface="Wingdings" pitchFamily="2" charset="2"/>
              <a:buChar char="Ø"/>
            </a:pPr>
            <a:r>
              <a:rPr lang="en-US" sz="2000">
                <a:solidFill>
                  <a:schemeClr val="bg1"/>
                </a:solidFill>
                <a:effectLst/>
              </a:rPr>
              <a:t>Retrospective</a:t>
            </a:r>
          </a:p>
          <a:p>
            <a:pPr marL="285750" indent="-285750">
              <a:buFont typeface="Wingdings" pitchFamily="2" charset="2"/>
              <a:buChar char="Ø"/>
            </a:pPr>
            <a:endParaRPr lang="en-US" sz="2000">
              <a:solidFill>
                <a:schemeClr val="bg1"/>
              </a:solidFill>
            </a:endParaRPr>
          </a:p>
          <a:p>
            <a:pPr marL="285750" indent="-285750">
              <a:buFont typeface="Wingdings" pitchFamily="2" charset="2"/>
              <a:buChar char="Ø"/>
            </a:pPr>
            <a:r>
              <a:rPr lang="en-US" sz="2000">
                <a:solidFill>
                  <a:schemeClr val="bg1"/>
                </a:solidFill>
                <a:effectLst/>
              </a:rPr>
              <a:t>Project Demo</a:t>
            </a:r>
          </a:p>
          <a:p>
            <a:pPr marL="285750" indent="-285750">
              <a:buFont typeface="Arial" panose="020B0604020202020204" pitchFamily="34" charset="0"/>
              <a:buChar char="•"/>
            </a:pPr>
            <a:r>
              <a:rPr lang="en-US" sz="2000">
                <a:solidFill>
                  <a:schemeClr val="bg1"/>
                </a:solidFill>
                <a:effectLst/>
              </a:rPr>
              <a:t>App Screenshots</a:t>
            </a:r>
          </a:p>
          <a:p>
            <a:pPr marL="285750" indent="-285750">
              <a:buFont typeface="Arial" panose="020B0604020202020204" pitchFamily="34" charset="0"/>
              <a:buChar char="•"/>
            </a:pPr>
            <a:r>
              <a:rPr lang="en-US" sz="2000">
                <a:solidFill>
                  <a:schemeClr val="bg1"/>
                </a:solidFill>
                <a:effectLst/>
              </a:rPr>
              <a:t>API Screenshots</a:t>
            </a:r>
          </a:p>
          <a:p>
            <a:endParaRPr lang="en-US" sz="2000">
              <a:solidFill>
                <a:schemeClr val="bg1"/>
              </a:solidFill>
              <a:effectLst/>
            </a:endParaRPr>
          </a:p>
          <a:p>
            <a:pPr marL="285750" indent="-285750">
              <a:buFont typeface="Wingdings" pitchFamily="2" charset="2"/>
              <a:buChar char="Ø"/>
            </a:pPr>
            <a:r>
              <a:rPr lang="en-US" sz="2000">
                <a:solidFill>
                  <a:schemeClr val="bg1"/>
                </a:solidFill>
                <a:effectLst/>
              </a:rPr>
              <a:t>Live application demo</a:t>
            </a:r>
          </a:p>
          <a:p>
            <a:endParaRPr lang="en-US" sz="2000">
              <a:solidFill>
                <a:schemeClr val="bg1"/>
              </a:solidFill>
              <a:effectLst/>
            </a:endParaRPr>
          </a:p>
          <a:p>
            <a:pPr marL="0" indent="0" algn="ctr">
              <a:lnSpc>
                <a:spcPct val="100000"/>
              </a:lnSpc>
              <a:spcBef>
                <a:spcPts val="0"/>
              </a:spcBef>
              <a:buFontTx/>
              <a:buNone/>
            </a:pPr>
            <a:endParaRPr lang="en-US" sz="200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57703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D50D-CA17-37ED-813A-1D02AE679771}"/>
              </a:ext>
            </a:extLst>
          </p:cNvPr>
          <p:cNvSpPr>
            <a:spLocks noGrp="1"/>
          </p:cNvSpPr>
          <p:nvPr>
            <p:ph type="title"/>
          </p:nvPr>
        </p:nvSpPr>
        <p:spPr>
          <a:xfrm>
            <a:off x="807285" y="398510"/>
            <a:ext cx="10515600" cy="1260576"/>
          </a:xfrm>
        </p:spPr>
        <p:txBody>
          <a:bodyPr/>
          <a:lstStyle/>
          <a:p>
            <a:r>
              <a:rPr lang="en-US"/>
              <a:t>Architecture Diagram</a:t>
            </a:r>
          </a:p>
        </p:txBody>
      </p:sp>
      <p:pic>
        <p:nvPicPr>
          <p:cNvPr id="3" name="Picture 2">
            <a:extLst>
              <a:ext uri="{FF2B5EF4-FFF2-40B4-BE49-F238E27FC236}">
                <a16:creationId xmlns:a16="http://schemas.microsoft.com/office/drawing/2014/main" id="{6550DB05-A30F-C954-E8AE-3ED3BA091356}"/>
              </a:ext>
            </a:extLst>
          </p:cNvPr>
          <p:cNvPicPr>
            <a:picLocks noChangeAspect="1"/>
          </p:cNvPicPr>
          <p:nvPr/>
        </p:nvPicPr>
        <p:blipFill>
          <a:blip r:embed="rId2"/>
          <a:stretch>
            <a:fillRect/>
          </a:stretch>
        </p:blipFill>
        <p:spPr>
          <a:xfrm>
            <a:off x="6091238" y="3424238"/>
            <a:ext cx="9525" cy="9525"/>
          </a:xfrm>
          <a:prstGeom prst="rect">
            <a:avLst/>
          </a:prstGeom>
        </p:spPr>
      </p:pic>
      <p:pic>
        <p:nvPicPr>
          <p:cNvPr id="5" name="Picture 4" descr="A logo for a company&#10;&#10;Description automatically generated">
            <a:extLst>
              <a:ext uri="{FF2B5EF4-FFF2-40B4-BE49-F238E27FC236}">
                <a16:creationId xmlns:a16="http://schemas.microsoft.com/office/drawing/2014/main" id="{637FB180-95D3-2DE6-7FB5-47569A6DB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8" name="Picture 7" descr="A diagram of a data processing process&#10;&#10;Description automatically generated">
            <a:extLst>
              <a:ext uri="{FF2B5EF4-FFF2-40B4-BE49-F238E27FC236}">
                <a16:creationId xmlns:a16="http://schemas.microsoft.com/office/drawing/2014/main" id="{AC992A70-15D1-5C4D-62B9-F004D5405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7" y="1886484"/>
            <a:ext cx="10863557" cy="4059886"/>
          </a:xfrm>
          <a:prstGeom prst="rect">
            <a:avLst/>
          </a:prstGeom>
        </p:spPr>
      </p:pic>
    </p:spTree>
    <p:extLst>
      <p:ext uri="{BB962C8B-B14F-4D97-AF65-F5344CB8AC3E}">
        <p14:creationId xmlns:p14="http://schemas.microsoft.com/office/powerpoint/2010/main" val="62898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9B75-3E60-6F00-5C98-BB546802C77A}"/>
              </a:ext>
            </a:extLst>
          </p:cNvPr>
          <p:cNvSpPr>
            <a:spLocks noGrp="1"/>
          </p:cNvSpPr>
          <p:nvPr>
            <p:ph type="title"/>
          </p:nvPr>
        </p:nvSpPr>
        <p:spPr/>
        <p:txBody>
          <a:bodyPr/>
          <a:lstStyle/>
          <a:p>
            <a:r>
              <a:rPr lang="en-US"/>
              <a:t>Sequence Diagram</a:t>
            </a:r>
          </a:p>
        </p:txBody>
      </p:sp>
      <p:pic>
        <p:nvPicPr>
          <p:cNvPr id="3" name="Picture 2" descr="A diagram of a data flow&#10;&#10;Description automatically generated">
            <a:extLst>
              <a:ext uri="{FF2B5EF4-FFF2-40B4-BE49-F238E27FC236}">
                <a16:creationId xmlns:a16="http://schemas.microsoft.com/office/drawing/2014/main" id="{7AF727C7-CB1D-D2FD-1DF1-84A4472A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46" y="1405571"/>
            <a:ext cx="6275070" cy="5181981"/>
          </a:xfrm>
          <a:prstGeom prst="rect">
            <a:avLst/>
          </a:prstGeom>
        </p:spPr>
      </p:pic>
      <p:pic>
        <p:nvPicPr>
          <p:cNvPr id="5" name="Picture 4" descr="A logo for a company&#10;&#10;Description automatically generated">
            <a:extLst>
              <a:ext uri="{FF2B5EF4-FFF2-40B4-BE49-F238E27FC236}">
                <a16:creationId xmlns:a16="http://schemas.microsoft.com/office/drawing/2014/main" id="{9C285BD6-C4BB-473A-4375-68806E8B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3260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p:txBody>
          <a:bodyPr/>
          <a:lstStyle/>
          <a:p>
            <a:r>
              <a:rPr lang="en-US"/>
              <a:t>Entity-Relation Diagram:</a:t>
            </a:r>
          </a:p>
        </p:txBody>
      </p:sp>
      <p:pic>
        <p:nvPicPr>
          <p:cNvPr id="5" name="Picture 4" descr="A diagram of a data flow&#10;&#10;Description automatically generated">
            <a:extLst>
              <a:ext uri="{FF2B5EF4-FFF2-40B4-BE49-F238E27FC236}">
                <a16:creationId xmlns:a16="http://schemas.microsoft.com/office/drawing/2014/main" id="{B79D401F-CEC6-F4E0-5D2A-F05904B58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506" y="1432919"/>
            <a:ext cx="6819051" cy="4918005"/>
          </a:xfrm>
          <a:prstGeom prst="rect">
            <a:avLst/>
          </a:prstGeom>
        </p:spPr>
      </p:pic>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057829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6CE78119-2358-7136-99D7-26FC5DC44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7" name="Picture 6" descr="A diagram of a web site&#10;&#10;Description automatically generated">
            <a:extLst>
              <a:ext uri="{FF2B5EF4-FFF2-40B4-BE49-F238E27FC236}">
                <a16:creationId xmlns:a16="http://schemas.microsoft.com/office/drawing/2014/main" id="{DF11D978-4E52-C81B-529C-949666BD4DB7}"/>
              </a:ext>
            </a:extLst>
          </p:cNvPr>
          <p:cNvPicPr>
            <a:picLocks noChangeAspect="1"/>
          </p:cNvPicPr>
          <p:nvPr/>
        </p:nvPicPr>
        <p:blipFill>
          <a:blip r:embed="rId3"/>
          <a:stretch>
            <a:fillRect/>
          </a:stretch>
        </p:blipFill>
        <p:spPr>
          <a:xfrm>
            <a:off x="790472" y="457200"/>
            <a:ext cx="10086799" cy="6150864"/>
          </a:xfrm>
          <a:prstGeom prst="rect">
            <a:avLst/>
          </a:prstGeom>
        </p:spPr>
      </p:pic>
    </p:spTree>
    <p:extLst>
      <p:ext uri="{BB962C8B-B14F-4D97-AF65-F5344CB8AC3E}">
        <p14:creationId xmlns:p14="http://schemas.microsoft.com/office/powerpoint/2010/main" val="346771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a:xfrm>
            <a:off x="381908" y="229449"/>
            <a:ext cx="10515600" cy="1115434"/>
          </a:xfrm>
        </p:spPr>
        <p:txBody>
          <a:bodyPr/>
          <a:lstStyle/>
          <a:p>
            <a:r>
              <a:rPr lang="en-US"/>
              <a:t>Sprint 3 Recap</a:t>
            </a:r>
          </a:p>
        </p:txBody>
      </p:sp>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2"/>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BD768491-8232-DD5C-1EAB-F5744CD93724}"/>
              </a:ext>
            </a:extLst>
          </p:cNvPr>
          <p:cNvPicPr>
            <a:picLocks noChangeAspect="1"/>
          </p:cNvPicPr>
          <p:nvPr/>
        </p:nvPicPr>
        <p:blipFill>
          <a:blip r:embed="rId3"/>
          <a:stretch>
            <a:fillRect/>
          </a:stretch>
        </p:blipFill>
        <p:spPr>
          <a:xfrm>
            <a:off x="1645783" y="1222963"/>
            <a:ext cx="9107697" cy="5323708"/>
          </a:xfrm>
          <a:prstGeom prst="rect">
            <a:avLst/>
          </a:prstGeom>
        </p:spPr>
      </p:pic>
    </p:spTree>
    <p:extLst>
      <p:ext uri="{BB962C8B-B14F-4D97-AF65-F5344CB8AC3E}">
        <p14:creationId xmlns:p14="http://schemas.microsoft.com/office/powerpoint/2010/main" val="395264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3801AC2D-25ED-EE35-6EF4-53E60E6F73FA}"/>
              </a:ext>
            </a:extLst>
          </p:cNvPr>
          <p:cNvPicPr>
            <a:picLocks noChangeAspect="1"/>
          </p:cNvPicPr>
          <p:nvPr/>
        </p:nvPicPr>
        <p:blipFill>
          <a:blip r:embed="rId3"/>
          <a:stretch>
            <a:fillRect/>
          </a:stretch>
        </p:blipFill>
        <p:spPr>
          <a:xfrm>
            <a:off x="488694" y="1483415"/>
            <a:ext cx="11252202" cy="4190474"/>
          </a:xfrm>
          <a:prstGeom prst="rect">
            <a:avLst/>
          </a:prstGeom>
        </p:spPr>
      </p:pic>
    </p:spTree>
    <p:extLst>
      <p:ext uri="{BB962C8B-B14F-4D97-AF65-F5344CB8AC3E}">
        <p14:creationId xmlns:p14="http://schemas.microsoft.com/office/powerpoint/2010/main" val="3180411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A76289AF-BAAA-56DA-600F-186D21316E2E}"/>
              </a:ext>
            </a:extLst>
          </p:cNvPr>
          <p:cNvPicPr>
            <a:picLocks noChangeAspect="1"/>
          </p:cNvPicPr>
          <p:nvPr/>
        </p:nvPicPr>
        <p:blipFill>
          <a:blip r:embed="rId3"/>
          <a:stretch>
            <a:fillRect/>
          </a:stretch>
        </p:blipFill>
        <p:spPr>
          <a:xfrm>
            <a:off x="585020" y="1828169"/>
            <a:ext cx="10935694" cy="3861431"/>
          </a:xfrm>
          <a:prstGeom prst="rect">
            <a:avLst/>
          </a:prstGeom>
        </p:spPr>
      </p:pic>
    </p:spTree>
    <p:extLst>
      <p:ext uri="{BB962C8B-B14F-4D97-AF65-F5344CB8AC3E}">
        <p14:creationId xmlns:p14="http://schemas.microsoft.com/office/powerpoint/2010/main" val="491977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B4C82C27-4766-D47D-7B62-32819E6A119B}"/>
              </a:ext>
            </a:extLst>
          </p:cNvPr>
          <p:cNvPicPr>
            <a:picLocks noChangeAspect="1"/>
          </p:cNvPicPr>
          <p:nvPr/>
        </p:nvPicPr>
        <p:blipFill>
          <a:blip r:embed="rId3"/>
          <a:stretch>
            <a:fillRect/>
          </a:stretch>
        </p:blipFill>
        <p:spPr>
          <a:xfrm>
            <a:off x="495299" y="1483415"/>
            <a:ext cx="11268987" cy="4117285"/>
          </a:xfrm>
          <a:prstGeom prst="rect">
            <a:avLst/>
          </a:prstGeom>
        </p:spPr>
      </p:pic>
    </p:spTree>
    <p:extLst>
      <p:ext uri="{BB962C8B-B14F-4D97-AF65-F5344CB8AC3E}">
        <p14:creationId xmlns:p14="http://schemas.microsoft.com/office/powerpoint/2010/main" val="354527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531C038C-3BB5-F662-C419-CF4FBC8BC2C4}"/>
              </a:ext>
            </a:extLst>
          </p:cNvPr>
          <p:cNvPicPr>
            <a:picLocks noChangeAspect="1"/>
          </p:cNvPicPr>
          <p:nvPr/>
        </p:nvPicPr>
        <p:blipFill>
          <a:blip r:embed="rId3"/>
          <a:stretch>
            <a:fillRect/>
          </a:stretch>
        </p:blipFill>
        <p:spPr>
          <a:xfrm>
            <a:off x="487877" y="1782322"/>
            <a:ext cx="11173691" cy="4632131"/>
          </a:xfrm>
          <a:prstGeom prst="rect">
            <a:avLst/>
          </a:prstGeom>
        </p:spPr>
      </p:pic>
    </p:spTree>
    <p:extLst>
      <p:ext uri="{BB962C8B-B14F-4D97-AF65-F5344CB8AC3E}">
        <p14:creationId xmlns:p14="http://schemas.microsoft.com/office/powerpoint/2010/main" val="266833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A96A77DD-7B7C-A384-07F8-27A79192DB3A}"/>
              </a:ext>
            </a:extLst>
          </p:cNvPr>
          <p:cNvPicPr>
            <a:picLocks noChangeAspect="1"/>
          </p:cNvPicPr>
          <p:nvPr/>
        </p:nvPicPr>
        <p:blipFill>
          <a:blip r:embed="rId3"/>
          <a:stretch>
            <a:fillRect/>
          </a:stretch>
        </p:blipFill>
        <p:spPr>
          <a:xfrm>
            <a:off x="476001" y="1591728"/>
            <a:ext cx="11355643" cy="4084677"/>
          </a:xfrm>
          <a:prstGeom prst="rect">
            <a:avLst/>
          </a:prstGeom>
        </p:spPr>
      </p:pic>
    </p:spTree>
    <p:extLst>
      <p:ext uri="{BB962C8B-B14F-4D97-AF65-F5344CB8AC3E}">
        <p14:creationId xmlns:p14="http://schemas.microsoft.com/office/powerpoint/2010/main" val="111758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a:xfrm>
            <a:off x="242874" y="519443"/>
            <a:ext cx="3909993" cy="3629708"/>
          </a:xfrm>
        </p:spPr>
        <p:txBody>
          <a:bodyPr/>
          <a:lstStyle/>
          <a:p>
            <a:r>
              <a:rPr lang="en-US"/>
              <a:t>Meet our team</a:t>
            </a:r>
            <a:br>
              <a:rPr lang="en-US"/>
            </a:br>
            <a:endParaRPr lang="en-US"/>
          </a:p>
        </p:txBody>
      </p:sp>
      <p:pic>
        <p:nvPicPr>
          <p:cNvPr id="111" name="Picture Placeholder 110" descr="A person in a suit sitting on a yellow bench&#10;&#10;Description automatically generated">
            <a:extLst>
              <a:ext uri="{FF2B5EF4-FFF2-40B4-BE49-F238E27FC236}">
                <a16:creationId xmlns:a16="http://schemas.microsoft.com/office/drawing/2014/main" id="{04625439-B7AD-2BC9-2A2B-DADABE1A1397}"/>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a:stretch>
            <a:fillRect/>
          </a:stretch>
        </p:blipFill>
        <p:spPr>
          <a:xfrm>
            <a:off x="4235072" y="436455"/>
            <a:ext cx="1173264" cy="1357920"/>
          </a:xfrm>
        </p:spPr>
      </p:pic>
      <p:pic>
        <p:nvPicPr>
          <p:cNvPr id="121" name="Picture Placeholder 120" descr="A person sitting in front of a tree with lights&#10;&#10;Description automatically generated">
            <a:extLst>
              <a:ext uri="{FF2B5EF4-FFF2-40B4-BE49-F238E27FC236}">
                <a16:creationId xmlns:a16="http://schemas.microsoft.com/office/drawing/2014/main" id="{4568A05E-568F-7101-D7A6-0C522498DB2B}"/>
              </a:ext>
            </a:extLst>
          </p:cNvPr>
          <p:cNvPicPr>
            <a:picLocks noGrp="1" noChangeAspect="1"/>
          </p:cNvPicPr>
          <p:nvPr>
            <p:ph type="pic" sz="quarter" idx="70"/>
          </p:nvPr>
        </p:nvPicPr>
        <p:blipFill>
          <a:blip r:embed="rId4">
            <a:extLst>
              <a:ext uri="{28A0092B-C50C-407E-A947-70E740481C1C}">
                <a14:useLocalDpi xmlns:a14="http://schemas.microsoft.com/office/drawing/2010/main" val="0"/>
              </a:ext>
            </a:extLst>
          </a:blip>
          <a:srcRect/>
          <a:stretch>
            <a:fillRect/>
          </a:stretch>
        </p:blipFill>
        <p:spPr>
          <a:xfrm>
            <a:off x="4235072" y="3571991"/>
            <a:ext cx="1173264" cy="1357920"/>
          </a:xfrm>
        </p:spPr>
      </p:pic>
      <p:pic>
        <p:nvPicPr>
          <p:cNvPr id="124" name="Picture Placeholder 123">
            <a:extLst>
              <a:ext uri="{FF2B5EF4-FFF2-40B4-BE49-F238E27FC236}">
                <a16:creationId xmlns:a16="http://schemas.microsoft.com/office/drawing/2014/main" id="{99B69C8C-61F7-EF1C-0DBE-5B067A632CF0}"/>
              </a:ext>
            </a:extLst>
          </p:cNvPr>
          <p:cNvPicPr>
            <a:picLocks noGrp="1" noChangeAspect="1"/>
          </p:cNvPicPr>
          <p:nvPr>
            <p:ph type="pic" sz="quarter" idx="71"/>
          </p:nvPr>
        </p:nvPicPr>
        <p:blipFill rotWithShape="1">
          <a:blip r:embed="rId5">
            <a:extLst>
              <a:ext uri="{28A0092B-C50C-407E-A947-70E740481C1C}">
                <a14:useLocalDpi xmlns:a14="http://schemas.microsoft.com/office/drawing/2010/main" val="0"/>
              </a:ext>
            </a:extLst>
          </a:blip>
          <a:srcRect/>
          <a:stretch/>
        </p:blipFill>
        <p:spPr>
          <a:xfrm>
            <a:off x="4239422" y="5136772"/>
            <a:ext cx="1173457" cy="1273201"/>
          </a:xfrm>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a:cs typeface="Posterama"/>
              </a:rPr>
              <a:t>Suraj Salunke</a:t>
            </a:r>
            <a:endParaRPr lang="en-US" altLang="zh-CN"/>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vert="horz" lIns="91440" tIns="45720" rIns="91440" bIns="45720" rtlCol="0" anchor="t">
            <a:noAutofit/>
          </a:bodyPr>
          <a:lstStyle/>
          <a:p>
            <a:r>
              <a:rPr lang="en-US">
                <a:cs typeface="Posterama"/>
              </a:rPr>
              <a:t>Quality Analyst &amp; Developer</a:t>
            </a:r>
            <a:endParaRPr lang="en-US"/>
          </a:p>
          <a:p>
            <a:endParaRPr lang="en-US"/>
          </a:p>
          <a:p>
            <a:endParaRPr lang="en-US"/>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a:cs typeface="Posterama"/>
              </a:rPr>
              <a:t>Kavita </a:t>
            </a:r>
            <a:r>
              <a:rPr lang="en-US" altLang="zh-CN" err="1">
                <a:cs typeface="Posterama"/>
              </a:rPr>
              <a:t>Kamtekar</a:t>
            </a:r>
            <a:endParaRPr lang="en-US" altLang="zh-CN" err="1"/>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vert="horz" lIns="91440" tIns="45720" rIns="91440" bIns="45720" rtlCol="0" anchor="t">
            <a:noAutofit/>
          </a:bodyPr>
          <a:lstStyle/>
          <a:p>
            <a:r>
              <a:rPr lang="en-US" altLang="zh-CN">
                <a:cs typeface="Posterama"/>
              </a:rPr>
              <a:t>Full Stack Developer</a:t>
            </a:r>
            <a:endParaRPr lang="en-US" altLang="zh-CN"/>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a:cs typeface="Posterama"/>
              </a:rPr>
              <a:t>Gayatri Kulkarni</a:t>
            </a:r>
            <a:endParaRPr lang="en-US" altLang="zh-CN"/>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vert="horz" lIns="91440" tIns="45720" rIns="91440" bIns="45720" rtlCol="0" anchor="t">
            <a:noAutofit/>
          </a:bodyPr>
          <a:lstStyle/>
          <a:p>
            <a:r>
              <a:rPr lang="en-US" altLang="zh-CN">
                <a:cs typeface="Posterama"/>
              </a:rPr>
              <a:t>Developer</a:t>
            </a:r>
            <a:endParaRPr lang="en-US" altLang="zh-CN"/>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a:cs typeface="Posterama"/>
              </a:rPr>
              <a:t>Sai Kumar Tata</a:t>
            </a:r>
            <a:endParaRPr lang="en-US" altLang="zh-CN"/>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vert="horz" lIns="91440" tIns="45720" rIns="91440" bIns="45720" rtlCol="0" anchor="t">
            <a:noAutofit/>
          </a:bodyPr>
          <a:lstStyle/>
          <a:p>
            <a:r>
              <a:rPr lang="en-US" altLang="zh-CN">
                <a:cs typeface="Posterama"/>
              </a:rPr>
              <a:t>Developer &amp; Desigining </a:t>
            </a:r>
            <a:endParaRPr lang="en-US" altLang="zh-CN"/>
          </a:p>
          <a:p>
            <a:endParaRPr lang="en-US" altLang="zh-CN"/>
          </a:p>
        </p:txBody>
      </p:sp>
      <p:pic>
        <p:nvPicPr>
          <p:cNvPr id="105" name="Picture Placeholder 104">
            <a:extLst>
              <a:ext uri="{FF2B5EF4-FFF2-40B4-BE49-F238E27FC236}">
                <a16:creationId xmlns:a16="http://schemas.microsoft.com/office/drawing/2014/main" id="{57158F0D-ABAB-F883-0EB2-0F2E0CFCD3E1}"/>
              </a:ext>
            </a:extLst>
          </p:cNvPr>
          <p:cNvPicPr>
            <a:picLocks noGrp="1" noChangeAspect="1"/>
          </p:cNvPicPr>
          <p:nvPr>
            <p:ph type="pic" sz="quarter" idx="72"/>
          </p:nvPr>
        </p:nvPicPr>
        <p:blipFill>
          <a:blip r:embed="rId6">
            <a:extLst>
              <a:ext uri="{28A0092B-C50C-407E-A947-70E740481C1C}">
                <a14:useLocalDpi xmlns:a14="http://schemas.microsoft.com/office/drawing/2010/main" val="0"/>
              </a:ext>
            </a:extLst>
          </a:blip>
          <a:srcRect/>
          <a:stretch>
            <a:fillRect/>
          </a:stretch>
        </p:blipFill>
        <p:spPr>
          <a:xfrm>
            <a:off x="8089224" y="475532"/>
            <a:ext cx="1173264" cy="1357920"/>
          </a:xfrm>
        </p:spPr>
      </p:pic>
      <p:pic>
        <p:nvPicPr>
          <p:cNvPr id="100" name="Picture Placeholder 99" descr="A person standing on a bridge with a city in the background&#10;&#10;Description automatically generated">
            <a:extLst>
              <a:ext uri="{FF2B5EF4-FFF2-40B4-BE49-F238E27FC236}">
                <a16:creationId xmlns:a16="http://schemas.microsoft.com/office/drawing/2014/main" id="{37FE76F6-4FBA-F449-AE44-D65A490DB65E}"/>
              </a:ext>
            </a:extLst>
          </p:cNvPr>
          <p:cNvPicPr>
            <a:picLocks noGrp="1" noChangeAspect="1"/>
          </p:cNvPicPr>
          <p:nvPr>
            <p:ph type="pic" sz="quarter" idx="73"/>
          </p:nvPr>
        </p:nvPicPr>
        <p:blipFill>
          <a:blip r:embed="rId7">
            <a:extLst>
              <a:ext uri="{28A0092B-C50C-407E-A947-70E740481C1C}">
                <a14:useLocalDpi xmlns:a14="http://schemas.microsoft.com/office/drawing/2010/main" val="0"/>
              </a:ext>
            </a:extLst>
          </a:blip>
          <a:srcRect/>
          <a:stretch>
            <a:fillRect/>
          </a:stretch>
        </p:blipFill>
        <p:spPr>
          <a:xfrm>
            <a:off x="8059916" y="2004222"/>
            <a:ext cx="1173264" cy="1357920"/>
          </a:xfrm>
        </p:spPr>
      </p:pic>
      <p:pic>
        <p:nvPicPr>
          <p:cNvPr id="95" name="Picture Placeholder 94" descr="A person smiling at camera&#10;&#10;Description automatically generated">
            <a:extLst>
              <a:ext uri="{FF2B5EF4-FFF2-40B4-BE49-F238E27FC236}">
                <a16:creationId xmlns:a16="http://schemas.microsoft.com/office/drawing/2014/main" id="{3D93F4F3-0B04-F25C-A1AD-C630AB4ACC69}"/>
              </a:ext>
            </a:extLst>
          </p:cNvPr>
          <p:cNvPicPr>
            <a:picLocks noGrp="1" noChangeAspect="1"/>
          </p:cNvPicPr>
          <p:nvPr>
            <p:ph type="pic" sz="quarter" idx="74"/>
          </p:nvPr>
        </p:nvPicPr>
        <p:blipFill>
          <a:blip r:embed="rId8">
            <a:extLst>
              <a:ext uri="{28A0092B-C50C-407E-A947-70E740481C1C}">
                <a14:useLocalDpi xmlns:a14="http://schemas.microsoft.com/office/drawing/2010/main" val="0"/>
              </a:ext>
            </a:extLst>
          </a:blip>
          <a:srcRect/>
          <a:stretch>
            <a:fillRect/>
          </a:stretch>
        </p:blipFill>
        <p:spPr>
          <a:xfrm>
            <a:off x="8059916" y="3571991"/>
            <a:ext cx="1173264" cy="1357920"/>
          </a:xfrm>
        </p:spPr>
      </p:pic>
      <p:pic>
        <p:nvPicPr>
          <p:cNvPr id="91" name="Picture Placeholder 90" descr="A person wearing glasses and a blue and green striped shirt&#10;&#10;Description automatically generated">
            <a:extLst>
              <a:ext uri="{FF2B5EF4-FFF2-40B4-BE49-F238E27FC236}">
                <a16:creationId xmlns:a16="http://schemas.microsoft.com/office/drawing/2014/main" id="{5EC983C0-CBA5-F57C-BEFF-513C6820D1B5}"/>
              </a:ext>
            </a:extLst>
          </p:cNvPr>
          <p:cNvPicPr>
            <a:picLocks noGrp="1" noChangeAspect="1"/>
          </p:cNvPicPr>
          <p:nvPr>
            <p:ph type="pic" sz="quarter" idx="75"/>
          </p:nvPr>
        </p:nvPicPr>
        <p:blipFill>
          <a:blip r:embed="rId9">
            <a:extLst>
              <a:ext uri="{28A0092B-C50C-407E-A947-70E740481C1C}">
                <a14:useLocalDpi xmlns:a14="http://schemas.microsoft.com/office/drawing/2010/main" val="0"/>
              </a:ext>
            </a:extLst>
          </a:blip>
          <a:srcRect/>
          <a:stretch>
            <a:fillRect/>
          </a:stretch>
        </p:blipFill>
        <p:spPr>
          <a:xfrm>
            <a:off x="8059916" y="5153614"/>
            <a:ext cx="1173264" cy="1357920"/>
          </a:xfrm>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altLang="zh-CN">
                <a:cs typeface="Posterama"/>
              </a:rPr>
              <a:t>Manthan Kale</a:t>
            </a:r>
            <a:endParaRPr lang="en-US" altLang="zh-CN"/>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vert="horz" lIns="91440" tIns="45720" rIns="91440" bIns="45720" rtlCol="0" anchor="t">
            <a:noAutofit/>
          </a:bodyPr>
          <a:lstStyle/>
          <a:p>
            <a:r>
              <a:rPr lang="en-US">
                <a:cs typeface="Posterama"/>
              </a:rPr>
              <a:t>Scrum Master &amp; Developer</a:t>
            </a:r>
            <a:endParaRPr lang="en-US"/>
          </a:p>
          <a:p>
            <a:endParaRPr lang="en-US"/>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a:xfrm>
            <a:off x="9309890" y="2001723"/>
            <a:ext cx="2443479" cy="741784"/>
          </a:xfrm>
        </p:spPr>
        <p:txBody>
          <a:bodyPr/>
          <a:lstStyle/>
          <a:p>
            <a:r>
              <a:rPr lang="en-US" altLang="zh-CN">
                <a:cs typeface="Posterama"/>
              </a:rPr>
              <a:t>Saurabh Chaudhary</a:t>
            </a:r>
            <a:endParaRPr lang="en-US" altLang="zh-CN"/>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a:xfrm>
            <a:off x="9309890" y="2746407"/>
            <a:ext cx="2443478" cy="506399"/>
          </a:xfrm>
        </p:spPr>
        <p:txBody>
          <a:bodyPr vert="horz" lIns="91440" tIns="45720" rIns="91440" bIns="45720" rtlCol="0" anchor="t">
            <a:noAutofit/>
          </a:bodyPr>
          <a:lstStyle/>
          <a:p>
            <a:r>
              <a:rPr lang="en-US" altLang="zh-CN">
                <a:cs typeface="Posterama"/>
              </a:rPr>
              <a:t>Product </a:t>
            </a:r>
            <a:r>
              <a:rPr lang="en-US">
                <a:ea typeface="+mn-lt"/>
                <a:cs typeface="+mn-lt"/>
              </a:rPr>
              <a:t>Manager</a:t>
            </a:r>
            <a:r>
              <a:rPr lang="en-US" altLang="zh-CN">
                <a:cs typeface="Posterama"/>
              </a:rPr>
              <a:t> &amp;  </a:t>
            </a:r>
            <a:r>
              <a:rPr lang="en-US">
                <a:ea typeface="+mn-lt"/>
                <a:cs typeface="+mn-lt"/>
              </a:rPr>
              <a:t>Developer </a:t>
            </a:r>
            <a:endParaRPr lang="en-US" altLang="zh-CN"/>
          </a:p>
          <a:p>
            <a:endParaRPr lang="en-US" altLang="zh-CN"/>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a:xfrm>
            <a:off x="9309889" y="3704396"/>
            <a:ext cx="2880359" cy="557199"/>
          </a:xfrm>
        </p:spPr>
        <p:txBody>
          <a:bodyPr/>
          <a:lstStyle/>
          <a:p>
            <a:r>
              <a:rPr lang="en-US" altLang="zh-CN">
                <a:cs typeface="Posterama"/>
              </a:rPr>
              <a:t>Maheswari Vidyadharani</a:t>
            </a:r>
            <a:endParaRPr lang="en-US" altLang="zh-CN"/>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vert="horz" lIns="91440" tIns="45720" rIns="91440" bIns="45720" rtlCol="0" anchor="t">
            <a:noAutofit/>
          </a:bodyPr>
          <a:lstStyle/>
          <a:p>
            <a:r>
              <a:rPr lang="en-US" altLang="zh-CN">
                <a:cs typeface="Posterama"/>
              </a:rPr>
              <a:t>Developer </a:t>
            </a:r>
            <a:endParaRPr lang="en-US" altLang="zh-CN"/>
          </a:p>
          <a:p>
            <a:endParaRPr lang="en-US" altLang="zh-CN"/>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a:cs typeface="Posterama"/>
              </a:rPr>
              <a:t>Rushabh </a:t>
            </a:r>
            <a:r>
              <a:rPr lang="en-US" altLang="zh-CN" err="1">
                <a:cs typeface="Posterama"/>
              </a:rPr>
              <a:t>Shingala</a:t>
            </a:r>
            <a:endParaRPr lang="en-US" altLang="zh-CN" err="1"/>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vert="horz" lIns="91440" tIns="45720" rIns="91440" bIns="45720" rtlCol="0" anchor="t">
            <a:noAutofit/>
          </a:bodyPr>
          <a:lstStyle/>
          <a:p>
            <a:r>
              <a:rPr lang="en-US" altLang="zh-CN">
                <a:cs typeface="Posterama"/>
              </a:rPr>
              <a:t>Developer &amp; Desigining</a:t>
            </a:r>
            <a:endParaRPr lang="en-US" altLang="zh-CN"/>
          </a:p>
          <a:p>
            <a:endParaRPr lang="en-US" altLang="zh-CN"/>
          </a:p>
        </p:txBody>
      </p:sp>
      <p:pic>
        <p:nvPicPr>
          <p:cNvPr id="4" name="Picture Placeholder 3" descr="A person taking a selfie&#10;&#10;Description automatically generated">
            <a:extLst>
              <a:ext uri="{FF2B5EF4-FFF2-40B4-BE49-F238E27FC236}">
                <a16:creationId xmlns:a16="http://schemas.microsoft.com/office/drawing/2014/main" id="{8BCBCC65-112E-840B-9F8F-1B589A303C62}"/>
              </a:ext>
            </a:extLst>
          </p:cNvPr>
          <p:cNvPicPr>
            <a:picLocks noGrp="1" noChangeAspect="1"/>
          </p:cNvPicPr>
          <p:nvPr>
            <p:ph type="pic" sz="quarter" idx="69"/>
          </p:nvPr>
        </p:nvPicPr>
        <p:blipFill rotWithShape="1">
          <a:blip r:embed="rId10">
            <a:extLst>
              <a:ext uri="{28A0092B-C50C-407E-A947-70E740481C1C}">
                <a14:useLocalDpi xmlns:a14="http://schemas.microsoft.com/office/drawing/2010/main" val="0"/>
              </a:ext>
            </a:extLst>
          </a:blip>
          <a:srcRect l="-4278"/>
          <a:stretch/>
        </p:blipFill>
        <p:spPr>
          <a:xfrm>
            <a:off x="4239316" y="2150526"/>
            <a:ext cx="1173264" cy="1357920"/>
          </a:xfrm>
        </p:spPr>
      </p:pic>
      <p:pic>
        <p:nvPicPr>
          <p:cNvPr id="3" name="Picture 2" descr="A logo for a company&#10;&#10;Description automatically generated">
            <a:extLst>
              <a:ext uri="{FF2B5EF4-FFF2-40B4-BE49-F238E27FC236}">
                <a16:creationId xmlns:a16="http://schemas.microsoft.com/office/drawing/2014/main" id="{AA850F88-7EF0-60FB-FB2D-99919A234C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432486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2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2BDB776E-E764-E73F-DC57-300CA32EDB7C}"/>
              </a:ext>
            </a:extLst>
          </p:cNvPr>
          <p:cNvPicPr>
            <a:picLocks noChangeAspect="1"/>
          </p:cNvPicPr>
          <p:nvPr/>
        </p:nvPicPr>
        <p:blipFill>
          <a:blip r:embed="rId3"/>
          <a:stretch>
            <a:fillRect/>
          </a:stretch>
        </p:blipFill>
        <p:spPr>
          <a:xfrm>
            <a:off x="659243" y="1483415"/>
            <a:ext cx="5924797" cy="4637924"/>
          </a:xfrm>
          <a:prstGeom prst="rect">
            <a:avLst/>
          </a:prstGeom>
        </p:spPr>
      </p:pic>
      <p:pic>
        <p:nvPicPr>
          <p:cNvPr id="7" name="Picture 6">
            <a:extLst>
              <a:ext uri="{FF2B5EF4-FFF2-40B4-BE49-F238E27FC236}">
                <a16:creationId xmlns:a16="http://schemas.microsoft.com/office/drawing/2014/main" id="{65C75C35-A801-1396-D6C2-7668CA45E021}"/>
              </a:ext>
            </a:extLst>
          </p:cNvPr>
          <p:cNvPicPr>
            <a:picLocks noChangeAspect="1"/>
          </p:cNvPicPr>
          <p:nvPr/>
        </p:nvPicPr>
        <p:blipFill>
          <a:blip r:embed="rId4"/>
          <a:stretch>
            <a:fillRect/>
          </a:stretch>
        </p:blipFill>
        <p:spPr>
          <a:xfrm>
            <a:off x="7024429" y="2423338"/>
            <a:ext cx="4639487" cy="2493618"/>
          </a:xfrm>
          <a:prstGeom prst="rect">
            <a:avLst/>
          </a:prstGeom>
        </p:spPr>
      </p:pic>
    </p:spTree>
    <p:extLst>
      <p:ext uri="{BB962C8B-B14F-4D97-AF65-F5344CB8AC3E}">
        <p14:creationId xmlns:p14="http://schemas.microsoft.com/office/powerpoint/2010/main" val="2486206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2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057DB5D3-0D52-B3FA-F83A-75402194B549}"/>
              </a:ext>
            </a:extLst>
          </p:cNvPr>
          <p:cNvPicPr>
            <a:picLocks noChangeAspect="1"/>
          </p:cNvPicPr>
          <p:nvPr/>
        </p:nvPicPr>
        <p:blipFill>
          <a:blip r:embed="rId3"/>
          <a:stretch>
            <a:fillRect/>
          </a:stretch>
        </p:blipFill>
        <p:spPr>
          <a:xfrm>
            <a:off x="1850572" y="1218990"/>
            <a:ext cx="7439810" cy="5397710"/>
          </a:xfrm>
          <a:prstGeom prst="rect">
            <a:avLst/>
          </a:prstGeom>
        </p:spPr>
      </p:pic>
    </p:spTree>
    <p:extLst>
      <p:ext uri="{BB962C8B-B14F-4D97-AF65-F5344CB8AC3E}">
        <p14:creationId xmlns:p14="http://schemas.microsoft.com/office/powerpoint/2010/main" val="279883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3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24588F6F-C968-B622-B412-663777730AE3}"/>
              </a:ext>
            </a:extLst>
          </p:cNvPr>
          <p:cNvPicPr>
            <a:picLocks noChangeAspect="1"/>
          </p:cNvPicPr>
          <p:nvPr/>
        </p:nvPicPr>
        <p:blipFill>
          <a:blip r:embed="rId3"/>
          <a:stretch>
            <a:fillRect/>
          </a:stretch>
        </p:blipFill>
        <p:spPr>
          <a:xfrm>
            <a:off x="279517" y="1418999"/>
            <a:ext cx="6583953" cy="4683628"/>
          </a:xfrm>
          <a:prstGeom prst="rect">
            <a:avLst/>
          </a:prstGeom>
        </p:spPr>
      </p:pic>
      <p:pic>
        <p:nvPicPr>
          <p:cNvPr id="7" name="Picture 6">
            <a:extLst>
              <a:ext uri="{FF2B5EF4-FFF2-40B4-BE49-F238E27FC236}">
                <a16:creationId xmlns:a16="http://schemas.microsoft.com/office/drawing/2014/main" id="{093E9A6E-9511-6DD2-4CE7-4B4DC30A4778}"/>
              </a:ext>
            </a:extLst>
          </p:cNvPr>
          <p:cNvPicPr>
            <a:picLocks noChangeAspect="1"/>
          </p:cNvPicPr>
          <p:nvPr/>
        </p:nvPicPr>
        <p:blipFill>
          <a:blip r:embed="rId4"/>
          <a:stretch>
            <a:fillRect/>
          </a:stretch>
        </p:blipFill>
        <p:spPr>
          <a:xfrm>
            <a:off x="7107012" y="2358476"/>
            <a:ext cx="4805471" cy="2592309"/>
          </a:xfrm>
          <a:prstGeom prst="rect">
            <a:avLst/>
          </a:prstGeom>
        </p:spPr>
      </p:pic>
    </p:spTree>
    <p:extLst>
      <p:ext uri="{BB962C8B-B14F-4D97-AF65-F5344CB8AC3E}">
        <p14:creationId xmlns:p14="http://schemas.microsoft.com/office/powerpoint/2010/main" val="2891189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3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B5127708-9A2C-510A-D246-BF27C4EFED1E}"/>
              </a:ext>
            </a:extLst>
          </p:cNvPr>
          <p:cNvPicPr>
            <a:picLocks noChangeAspect="1"/>
          </p:cNvPicPr>
          <p:nvPr/>
        </p:nvPicPr>
        <p:blipFill>
          <a:blip r:embed="rId3"/>
          <a:stretch>
            <a:fillRect/>
          </a:stretch>
        </p:blipFill>
        <p:spPr>
          <a:xfrm>
            <a:off x="710575" y="2080315"/>
            <a:ext cx="10052393" cy="3672785"/>
          </a:xfrm>
          <a:prstGeom prst="rect">
            <a:avLst/>
          </a:prstGeom>
        </p:spPr>
      </p:pic>
    </p:spTree>
    <p:extLst>
      <p:ext uri="{BB962C8B-B14F-4D97-AF65-F5344CB8AC3E}">
        <p14:creationId xmlns:p14="http://schemas.microsoft.com/office/powerpoint/2010/main" val="45479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581186" y="350003"/>
            <a:ext cx="9144000" cy="665941"/>
          </a:xfrm>
        </p:spPr>
        <p:txBody>
          <a:bodyPr/>
          <a:lstStyle/>
          <a:p>
            <a:pPr algn="l"/>
            <a:br>
              <a:rPr lang="en-US"/>
            </a:br>
            <a:br>
              <a:rPr lang="en-US"/>
            </a:br>
            <a:r>
              <a:rPr lang="en-US">
                <a:solidFill>
                  <a:schemeClr val="bg1"/>
                </a:solidFill>
              </a:rPr>
              <a:t>Sprint 4 backlog</a:t>
            </a: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D07BCAE4-553C-F675-B621-4E23B211FEAE}"/>
              </a:ext>
            </a:extLst>
          </p:cNvPr>
          <p:cNvPicPr>
            <a:picLocks noChangeAspect="1"/>
          </p:cNvPicPr>
          <p:nvPr/>
        </p:nvPicPr>
        <p:blipFill>
          <a:blip r:embed="rId3"/>
          <a:stretch>
            <a:fillRect/>
          </a:stretch>
        </p:blipFill>
        <p:spPr>
          <a:xfrm>
            <a:off x="476001" y="1330932"/>
            <a:ext cx="11212969" cy="4511727"/>
          </a:xfrm>
          <a:prstGeom prst="rect">
            <a:avLst/>
          </a:prstGeom>
        </p:spPr>
      </p:pic>
    </p:spTree>
    <p:extLst>
      <p:ext uri="{BB962C8B-B14F-4D97-AF65-F5344CB8AC3E}">
        <p14:creationId xmlns:p14="http://schemas.microsoft.com/office/powerpoint/2010/main" val="4269749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581186" y="350003"/>
            <a:ext cx="9144000" cy="665941"/>
          </a:xfrm>
        </p:spPr>
        <p:txBody>
          <a:bodyPr/>
          <a:lstStyle/>
          <a:p>
            <a:pPr algn="l"/>
            <a:br>
              <a:rPr lang="en-US"/>
            </a:br>
            <a:br>
              <a:rPr lang="en-US"/>
            </a:br>
            <a:r>
              <a:rPr lang="en-US">
                <a:solidFill>
                  <a:schemeClr val="bg1"/>
                </a:solidFill>
              </a:rPr>
              <a:t>Sprint 4 backlog with status</a:t>
            </a: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82507A17-022B-CB1E-1FE8-B2F050DFC159}"/>
              </a:ext>
            </a:extLst>
          </p:cNvPr>
          <p:cNvPicPr>
            <a:picLocks noChangeAspect="1"/>
          </p:cNvPicPr>
          <p:nvPr/>
        </p:nvPicPr>
        <p:blipFill>
          <a:blip r:embed="rId3"/>
          <a:stretch>
            <a:fillRect/>
          </a:stretch>
        </p:blipFill>
        <p:spPr>
          <a:xfrm>
            <a:off x="426806" y="1414381"/>
            <a:ext cx="11085267" cy="4832039"/>
          </a:xfrm>
          <a:prstGeom prst="rect">
            <a:avLst/>
          </a:prstGeom>
        </p:spPr>
      </p:pic>
    </p:spTree>
    <p:extLst>
      <p:ext uri="{BB962C8B-B14F-4D97-AF65-F5344CB8AC3E}">
        <p14:creationId xmlns:p14="http://schemas.microsoft.com/office/powerpoint/2010/main" val="1981254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A1DCC57D-42B8-3C69-7CDA-4CDE019D1EDF}"/>
              </a:ext>
            </a:extLst>
          </p:cNvPr>
          <p:cNvPicPr>
            <a:picLocks noChangeAspect="1"/>
          </p:cNvPicPr>
          <p:nvPr/>
        </p:nvPicPr>
        <p:blipFill>
          <a:blip r:embed="rId4"/>
          <a:stretch>
            <a:fillRect/>
          </a:stretch>
        </p:blipFill>
        <p:spPr>
          <a:xfrm>
            <a:off x="335385" y="1371167"/>
            <a:ext cx="11521229" cy="4243821"/>
          </a:xfrm>
          <a:prstGeom prst="rect">
            <a:avLst/>
          </a:prstGeom>
        </p:spPr>
      </p:pic>
    </p:spTree>
    <p:extLst>
      <p:ext uri="{BB962C8B-B14F-4D97-AF65-F5344CB8AC3E}">
        <p14:creationId xmlns:p14="http://schemas.microsoft.com/office/powerpoint/2010/main" val="84661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BB5EEEB6-1B22-4E2E-2A4B-4A5C43B8905B}"/>
              </a:ext>
            </a:extLst>
          </p:cNvPr>
          <p:cNvPicPr>
            <a:picLocks noChangeAspect="1"/>
          </p:cNvPicPr>
          <p:nvPr/>
        </p:nvPicPr>
        <p:blipFill>
          <a:blip r:embed="rId3"/>
          <a:stretch>
            <a:fillRect/>
          </a:stretch>
        </p:blipFill>
        <p:spPr>
          <a:xfrm>
            <a:off x="423861" y="1336876"/>
            <a:ext cx="11474183" cy="4320974"/>
          </a:xfrm>
          <a:prstGeom prst="rect">
            <a:avLst/>
          </a:prstGeom>
        </p:spPr>
      </p:pic>
    </p:spTree>
    <p:extLst>
      <p:ext uri="{BB962C8B-B14F-4D97-AF65-F5344CB8AC3E}">
        <p14:creationId xmlns:p14="http://schemas.microsoft.com/office/powerpoint/2010/main" val="84601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38A7CE9D-EFA6-4FCA-974C-E0C468978AD4}"/>
              </a:ext>
            </a:extLst>
          </p:cNvPr>
          <p:cNvPicPr>
            <a:picLocks noChangeAspect="1"/>
          </p:cNvPicPr>
          <p:nvPr/>
        </p:nvPicPr>
        <p:blipFill>
          <a:blip r:embed="rId3"/>
          <a:stretch>
            <a:fillRect/>
          </a:stretch>
        </p:blipFill>
        <p:spPr>
          <a:xfrm>
            <a:off x="388959" y="1285825"/>
            <a:ext cx="11414081" cy="4286300"/>
          </a:xfrm>
          <a:prstGeom prst="rect">
            <a:avLst/>
          </a:prstGeom>
        </p:spPr>
      </p:pic>
    </p:spTree>
    <p:extLst>
      <p:ext uri="{BB962C8B-B14F-4D97-AF65-F5344CB8AC3E}">
        <p14:creationId xmlns:p14="http://schemas.microsoft.com/office/powerpoint/2010/main" val="3166872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5C0-DE37-A88B-0ADE-9504C597F236}"/>
              </a:ext>
            </a:extLst>
          </p:cNvPr>
          <p:cNvSpPr>
            <a:spLocks noGrp="1"/>
          </p:cNvSpPr>
          <p:nvPr>
            <p:ph type="title"/>
          </p:nvPr>
        </p:nvSpPr>
        <p:spPr>
          <a:xfrm>
            <a:off x="509574" y="2096892"/>
            <a:ext cx="5117162" cy="1325563"/>
          </a:xfrm>
        </p:spPr>
        <p:txBody>
          <a:bodyPr anchor="ctr">
            <a:normAutofit/>
          </a:bodyPr>
          <a:lstStyle/>
          <a:p>
            <a:r>
              <a:rPr lang="en-US" sz="6000"/>
              <a:t>Metrics</a:t>
            </a:r>
          </a:p>
        </p:txBody>
      </p:sp>
      <p:pic>
        <p:nvPicPr>
          <p:cNvPr id="6" name="Picture 5" descr="High angle view of rulers against a white background">
            <a:extLst>
              <a:ext uri="{FF2B5EF4-FFF2-40B4-BE49-F238E27FC236}">
                <a16:creationId xmlns:a16="http://schemas.microsoft.com/office/drawing/2014/main" id="{49D7674C-1640-CBC0-5BAE-BB8CC00C9BAE}"/>
              </a:ext>
            </a:extLst>
          </p:cNvPr>
          <p:cNvPicPr>
            <a:picLocks noChangeAspect="1"/>
          </p:cNvPicPr>
          <p:nvPr/>
        </p:nvPicPr>
        <p:blipFill rotWithShape="1">
          <a:blip r:embed="rId2">
            <a:extLst>
              <a:ext uri="{28A0092B-C50C-407E-A947-70E740481C1C}">
                <a14:useLocalDpi xmlns:a14="http://schemas.microsoft.com/office/drawing/2010/main" val="0"/>
              </a:ext>
            </a:extLst>
          </a:blip>
          <a:srcRect b="-10"/>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4" name="Picture 3" descr="A logo for a company&#10;&#10;Description automatically generated">
            <a:extLst>
              <a:ext uri="{FF2B5EF4-FFF2-40B4-BE49-F238E27FC236}">
                <a16:creationId xmlns:a16="http://schemas.microsoft.com/office/drawing/2014/main" id="{B9B3F6B5-7428-B2F1-35DC-B345A080E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5235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9" name="TextBox 8">
            <a:extLst>
              <a:ext uri="{FF2B5EF4-FFF2-40B4-BE49-F238E27FC236}">
                <a16:creationId xmlns:a16="http://schemas.microsoft.com/office/drawing/2014/main" id="{FC1EACA8-FE9F-0267-5FDE-8FEFF850A7C0}"/>
              </a:ext>
            </a:extLst>
          </p:cNvPr>
          <p:cNvSpPr txBox="1"/>
          <p:nvPr/>
        </p:nvSpPr>
        <p:spPr>
          <a:xfrm>
            <a:off x="542441" y="490779"/>
            <a:ext cx="97897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prstClr val="white"/>
                </a:solidFill>
                <a:latin typeface="+mj-lt"/>
                <a:ea typeface="微软雅黑"/>
                <a:cs typeface="Posterama"/>
              </a:rPr>
              <a:t>Improvements made from Professor Feedback</a:t>
            </a:r>
          </a:p>
          <a:p>
            <a:endParaRPr lang="en-US" sz="3600" b="1">
              <a:solidFill>
                <a:prstClr val="white"/>
              </a:solidFill>
              <a:latin typeface="+mj-lt"/>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DEEF148C-3E10-BC69-B0D7-9725354033DD}"/>
              </a:ext>
            </a:extLst>
          </p:cNvPr>
          <p:cNvSpPr txBox="1"/>
          <p:nvPr/>
        </p:nvSpPr>
        <p:spPr>
          <a:xfrm>
            <a:off x="585061" y="1676398"/>
            <a:ext cx="102333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mj-lt"/>
              <a:buAutoNum type="arabicPeriod"/>
            </a:pPr>
            <a:endParaRPr lang="en-US" sz="3200">
              <a:solidFill>
                <a:schemeClr val="bg1"/>
              </a:solidFill>
            </a:endParaRPr>
          </a:p>
          <a:p>
            <a:pPr marL="514350" indent="-514350">
              <a:buFont typeface="+mj-lt"/>
              <a:buAutoNum type="arabicPeriod"/>
            </a:pPr>
            <a:r>
              <a:rPr lang="en-US" sz="3200">
                <a:solidFill>
                  <a:schemeClr val="bg1"/>
                </a:solidFill>
              </a:rPr>
              <a:t>Updated User stories for product backlog </a:t>
            </a:r>
          </a:p>
          <a:p>
            <a:pPr marL="514350" indent="-514350">
              <a:buFont typeface="+mj-lt"/>
              <a:buAutoNum type="arabicPeriod"/>
            </a:pPr>
            <a:r>
              <a:rPr lang="en-US" sz="3200">
                <a:solidFill>
                  <a:schemeClr val="bg1"/>
                </a:solidFill>
              </a:rPr>
              <a:t>Explained Technologies  &amp; Algorithms with details. </a:t>
            </a:r>
          </a:p>
          <a:p>
            <a:pPr marL="514350" indent="-514350">
              <a:buFont typeface="+mj-lt"/>
              <a:buAutoNum type="arabicPeriod"/>
            </a:pPr>
            <a:r>
              <a:rPr lang="en-US" sz="3200">
                <a:solidFill>
                  <a:schemeClr val="bg1"/>
                </a:solidFill>
              </a:rPr>
              <a:t>Included Class Diagram</a:t>
            </a:r>
          </a:p>
          <a:p>
            <a:pPr marL="514350" indent="-514350">
              <a:buFont typeface="+mj-lt"/>
              <a:buAutoNum type="arabicPeriod"/>
            </a:pPr>
            <a:r>
              <a:rPr lang="en-US" sz="3200">
                <a:solidFill>
                  <a:schemeClr val="bg1"/>
                </a:solidFill>
              </a:rPr>
              <a:t>Improved Team velocity report</a:t>
            </a:r>
          </a:p>
          <a:p>
            <a:pPr marL="514350" indent="-514350">
              <a:buFont typeface="+mj-lt"/>
              <a:buAutoNum type="arabicPeriod"/>
            </a:pPr>
            <a:r>
              <a:rPr lang="en-US" sz="3200">
                <a:solidFill>
                  <a:schemeClr val="bg1"/>
                </a:solidFill>
              </a:rPr>
              <a:t>Included Story point estimation to user stories</a:t>
            </a:r>
          </a:p>
          <a:p>
            <a:pPr marL="514350" indent="-514350">
              <a:buFont typeface="+mj-lt"/>
              <a:buAutoNum type="arabicPeriod"/>
            </a:pPr>
            <a:r>
              <a:rPr lang="en-US" sz="3200">
                <a:solidFill>
                  <a:schemeClr val="bg1"/>
                </a:solidFill>
              </a:rPr>
              <a:t>Included Status of test cases</a:t>
            </a:r>
          </a:p>
          <a:p>
            <a:pPr marL="514350" indent="-514350">
              <a:buFont typeface="+mj-lt"/>
              <a:buAutoNum type="arabicPeriod"/>
            </a:pPr>
            <a:r>
              <a:rPr lang="en-US" sz="3200">
                <a:solidFill>
                  <a:schemeClr val="bg1"/>
                </a:solidFill>
              </a:rPr>
              <a:t>Improved Live application demo</a:t>
            </a:r>
          </a:p>
          <a:p>
            <a:endParaRPr lang="en-US" sz="3200">
              <a:solidFill>
                <a:schemeClr val="bg1"/>
              </a:solidFill>
            </a:endParaRPr>
          </a:p>
        </p:txBody>
      </p:sp>
    </p:spTree>
    <p:extLst>
      <p:ext uri="{BB962C8B-B14F-4D97-AF65-F5344CB8AC3E}">
        <p14:creationId xmlns:p14="http://schemas.microsoft.com/office/powerpoint/2010/main" val="3167221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95849"/>
            <a:ext cx="10515600" cy="1115434"/>
          </a:xfrm>
        </p:spPr>
        <p:txBody>
          <a:bodyPr/>
          <a:lstStyle/>
          <a:p>
            <a:r>
              <a:rPr lang="en-US"/>
              <a:t>Team Velocity </a:t>
            </a:r>
          </a:p>
        </p:txBody>
      </p:sp>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5" name="TextBox 4">
            <a:extLst>
              <a:ext uri="{FF2B5EF4-FFF2-40B4-BE49-F238E27FC236}">
                <a16:creationId xmlns:a16="http://schemas.microsoft.com/office/drawing/2014/main" id="{3F625C6E-CFB0-083F-B65F-B36D99993967}"/>
              </a:ext>
            </a:extLst>
          </p:cNvPr>
          <p:cNvSpPr txBox="1"/>
          <p:nvPr/>
        </p:nvSpPr>
        <p:spPr>
          <a:xfrm>
            <a:off x="429334" y="6221174"/>
            <a:ext cx="5035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ea typeface="微软雅黑"/>
                <a:cs typeface="Posterama"/>
              </a:rPr>
              <a:t>Completed(18)/Committed Ratio(18) : 100%</a:t>
            </a:r>
            <a:endParaRPr lang="en-US">
              <a:solidFill>
                <a:prstClr val="white"/>
              </a:solidFill>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7D7D5711-237F-7955-D756-1D303E3DEE7B}"/>
              </a:ext>
            </a:extLst>
          </p:cNvPr>
          <p:cNvSpPr txBox="1"/>
          <p:nvPr/>
        </p:nvSpPr>
        <p:spPr>
          <a:xfrm>
            <a:off x="5060432" y="6211669"/>
            <a:ext cx="5667385" cy="646331"/>
          </a:xfrm>
          <a:prstGeom prst="rect">
            <a:avLst/>
          </a:prstGeom>
        </p:spPr>
        <p:txBody>
          <a:bodyPr wrap="none" lIns="91440" tIns="45720" rIns="91440" bIns="45720" rtlCol="0" anchor="t">
            <a:spAutoFit/>
          </a:bodyPr>
          <a:lstStyle/>
          <a:p>
            <a:pPr algn="ctr"/>
            <a:r>
              <a:rPr lang="en-US" sz="1800">
                <a:solidFill>
                  <a:prstClr val="white"/>
                </a:solidFill>
                <a:ea typeface="微软雅黑"/>
                <a:cs typeface="Posterama"/>
              </a:rPr>
              <a:t>Average Completed(</a:t>
            </a:r>
            <a:r>
              <a:rPr lang="en-US">
                <a:solidFill>
                  <a:prstClr val="white"/>
                </a:solidFill>
                <a:ea typeface="微软雅黑"/>
                <a:cs typeface="Posterama"/>
              </a:rPr>
              <a:t>70</a:t>
            </a:r>
            <a:r>
              <a:rPr lang="en-US" sz="1800">
                <a:solidFill>
                  <a:prstClr val="white"/>
                </a:solidFill>
                <a:ea typeface="微软雅黑"/>
                <a:cs typeface="Posterama"/>
              </a:rPr>
              <a:t>)/Committed Ratio(</a:t>
            </a:r>
            <a:r>
              <a:rPr lang="en-US">
                <a:solidFill>
                  <a:prstClr val="white"/>
                </a:solidFill>
                <a:ea typeface="微软雅黑"/>
                <a:cs typeface="Posterama"/>
              </a:rPr>
              <a:t>78</a:t>
            </a:r>
            <a:r>
              <a:rPr lang="en-US" sz="1800">
                <a:solidFill>
                  <a:prstClr val="white"/>
                </a:solidFill>
                <a:ea typeface="微软雅黑"/>
                <a:cs typeface="Posterama"/>
              </a:rPr>
              <a:t>) : </a:t>
            </a:r>
            <a:r>
              <a:rPr lang="en-US">
                <a:solidFill>
                  <a:prstClr val="white"/>
                </a:solidFill>
                <a:ea typeface="微软雅黑"/>
                <a:cs typeface="Posterama"/>
              </a:rPr>
              <a:t>89.74</a:t>
            </a:r>
            <a:r>
              <a:rPr lang="en-US" sz="1800">
                <a:solidFill>
                  <a:prstClr val="white"/>
                </a:solidFill>
                <a:ea typeface="微软雅黑"/>
                <a:cs typeface="Posterama"/>
              </a:rPr>
              <a:t>%</a:t>
            </a:r>
            <a:endParaRPr lang="en-US" sz="180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US" sz="1800">
              <a:solidFill>
                <a:prstClr val="white"/>
              </a:solidFill>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C772446-3E5F-EB22-C5E7-B30998A65F32}"/>
              </a:ext>
            </a:extLst>
          </p:cNvPr>
          <p:cNvSpPr txBox="1"/>
          <p:nvPr/>
        </p:nvSpPr>
        <p:spPr>
          <a:xfrm>
            <a:off x="2311752" y="1211283"/>
            <a:ext cx="1005403"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2</a:t>
            </a:r>
          </a:p>
        </p:txBody>
      </p:sp>
      <p:sp>
        <p:nvSpPr>
          <p:cNvPr id="13" name="TextBox 12">
            <a:extLst>
              <a:ext uri="{FF2B5EF4-FFF2-40B4-BE49-F238E27FC236}">
                <a16:creationId xmlns:a16="http://schemas.microsoft.com/office/drawing/2014/main" id="{E97EF8EA-D6EF-E45E-202C-5FCF2253A181}"/>
              </a:ext>
            </a:extLst>
          </p:cNvPr>
          <p:cNvSpPr txBox="1"/>
          <p:nvPr/>
        </p:nvSpPr>
        <p:spPr>
          <a:xfrm>
            <a:off x="7387411" y="1261918"/>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3</a:t>
            </a:r>
          </a:p>
        </p:txBody>
      </p:sp>
      <p:pic>
        <p:nvPicPr>
          <p:cNvPr id="3" name="Picture 2">
            <a:extLst>
              <a:ext uri="{FF2B5EF4-FFF2-40B4-BE49-F238E27FC236}">
                <a16:creationId xmlns:a16="http://schemas.microsoft.com/office/drawing/2014/main" id="{F52486D3-6BC2-2B3F-8823-7A2FE90F39BB}"/>
              </a:ext>
            </a:extLst>
          </p:cNvPr>
          <p:cNvPicPr>
            <a:picLocks noChangeAspect="1"/>
          </p:cNvPicPr>
          <p:nvPr/>
        </p:nvPicPr>
        <p:blipFill>
          <a:blip r:embed="rId3"/>
          <a:stretch>
            <a:fillRect/>
          </a:stretch>
        </p:blipFill>
        <p:spPr>
          <a:xfrm>
            <a:off x="1682718" y="1646164"/>
            <a:ext cx="2528282" cy="4509461"/>
          </a:xfrm>
          <a:prstGeom prst="rect">
            <a:avLst/>
          </a:prstGeom>
        </p:spPr>
      </p:pic>
      <p:pic>
        <p:nvPicPr>
          <p:cNvPr id="4" name="Picture 3">
            <a:extLst>
              <a:ext uri="{FF2B5EF4-FFF2-40B4-BE49-F238E27FC236}">
                <a16:creationId xmlns:a16="http://schemas.microsoft.com/office/drawing/2014/main" id="{A326FFAC-14D0-834E-7A45-870086C43E8E}"/>
              </a:ext>
            </a:extLst>
          </p:cNvPr>
          <p:cNvPicPr>
            <a:picLocks noChangeAspect="1"/>
          </p:cNvPicPr>
          <p:nvPr/>
        </p:nvPicPr>
        <p:blipFill>
          <a:blip r:embed="rId4"/>
          <a:stretch>
            <a:fillRect/>
          </a:stretch>
        </p:blipFill>
        <p:spPr>
          <a:xfrm>
            <a:off x="6725711" y="1623739"/>
            <a:ext cx="2528282" cy="4509461"/>
          </a:xfrm>
          <a:prstGeom prst="rect">
            <a:avLst/>
          </a:prstGeom>
        </p:spPr>
      </p:pic>
    </p:spTree>
    <p:extLst>
      <p:ext uri="{BB962C8B-B14F-4D97-AF65-F5344CB8AC3E}">
        <p14:creationId xmlns:p14="http://schemas.microsoft.com/office/powerpoint/2010/main" val="353222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95849"/>
            <a:ext cx="10515600" cy="1115434"/>
          </a:xfrm>
        </p:spPr>
        <p:txBody>
          <a:bodyPr/>
          <a:lstStyle/>
          <a:p>
            <a:r>
              <a:rPr lang="en-US"/>
              <a:t>Team Velocity </a:t>
            </a:r>
          </a:p>
        </p:txBody>
      </p:sp>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5" name="TextBox 4">
            <a:extLst>
              <a:ext uri="{FF2B5EF4-FFF2-40B4-BE49-F238E27FC236}">
                <a16:creationId xmlns:a16="http://schemas.microsoft.com/office/drawing/2014/main" id="{3F625C6E-CFB0-083F-B65F-B36D99993967}"/>
              </a:ext>
            </a:extLst>
          </p:cNvPr>
          <p:cNvSpPr txBox="1"/>
          <p:nvPr/>
        </p:nvSpPr>
        <p:spPr>
          <a:xfrm>
            <a:off x="429334" y="6221174"/>
            <a:ext cx="5035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ea typeface="微软雅黑"/>
                <a:cs typeface="Posterama"/>
              </a:rPr>
              <a:t>Completed(41)/Committed Ratio(44) : 93.18%</a:t>
            </a:r>
            <a:endParaRPr lang="en-US">
              <a:solidFill>
                <a:prstClr val="white"/>
              </a:solidFill>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689D3D1C-FBB5-A86B-5237-68BE0B50879F}"/>
              </a:ext>
            </a:extLst>
          </p:cNvPr>
          <p:cNvPicPr>
            <a:picLocks noChangeAspect="1"/>
          </p:cNvPicPr>
          <p:nvPr/>
        </p:nvPicPr>
        <p:blipFill>
          <a:blip r:embed="rId3"/>
          <a:stretch>
            <a:fillRect/>
          </a:stretch>
        </p:blipFill>
        <p:spPr>
          <a:xfrm>
            <a:off x="1571328" y="1651257"/>
            <a:ext cx="2528073" cy="4327801"/>
          </a:xfrm>
          <a:prstGeom prst="rect">
            <a:avLst/>
          </a:prstGeom>
        </p:spPr>
      </p:pic>
      <p:pic>
        <p:nvPicPr>
          <p:cNvPr id="9" name="Picture 8">
            <a:extLst>
              <a:ext uri="{FF2B5EF4-FFF2-40B4-BE49-F238E27FC236}">
                <a16:creationId xmlns:a16="http://schemas.microsoft.com/office/drawing/2014/main" id="{5796BE01-88EA-7C9A-3BE5-62F01DA47ABE}"/>
              </a:ext>
            </a:extLst>
          </p:cNvPr>
          <p:cNvPicPr>
            <a:picLocks noChangeAspect="1"/>
          </p:cNvPicPr>
          <p:nvPr/>
        </p:nvPicPr>
        <p:blipFill>
          <a:blip r:embed="rId4"/>
          <a:stretch>
            <a:fillRect/>
          </a:stretch>
        </p:blipFill>
        <p:spPr>
          <a:xfrm>
            <a:off x="6552910" y="1651256"/>
            <a:ext cx="2528282" cy="4325112"/>
          </a:xfrm>
          <a:prstGeom prst="rect">
            <a:avLst/>
          </a:prstGeom>
        </p:spPr>
      </p:pic>
      <p:sp>
        <p:nvSpPr>
          <p:cNvPr id="10" name="TextBox 9">
            <a:extLst>
              <a:ext uri="{FF2B5EF4-FFF2-40B4-BE49-F238E27FC236}">
                <a16:creationId xmlns:a16="http://schemas.microsoft.com/office/drawing/2014/main" id="{7D7D5711-237F-7955-D756-1D303E3DEE7B}"/>
              </a:ext>
            </a:extLst>
          </p:cNvPr>
          <p:cNvSpPr txBox="1"/>
          <p:nvPr/>
        </p:nvSpPr>
        <p:spPr>
          <a:xfrm>
            <a:off x="5464384" y="6211669"/>
            <a:ext cx="4859472" cy="646331"/>
          </a:xfrm>
          <a:prstGeom prst="rect">
            <a:avLst/>
          </a:prstGeom>
        </p:spPr>
        <p:txBody>
          <a:bodyPr wrap="none" rtlCol="0">
            <a:spAutoFit/>
          </a:bodyPr>
          <a:lstStyle/>
          <a:p>
            <a:pPr algn="ctr"/>
            <a:r>
              <a:rPr lang="en-US" sz="1800">
                <a:solidFill>
                  <a:prstClr val="white"/>
                </a:solidFill>
                <a:ea typeface="微软雅黑"/>
                <a:cs typeface="Posterama"/>
              </a:rPr>
              <a:t>Average Completed/Committed Ratio : 97.99%</a:t>
            </a:r>
            <a:endParaRPr lang="en-US" sz="180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US" sz="1800">
              <a:solidFill>
                <a:prstClr val="white"/>
              </a:solidFill>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C772446-3E5F-EB22-C5E7-B30998A65F32}"/>
              </a:ext>
            </a:extLst>
          </p:cNvPr>
          <p:cNvSpPr txBox="1"/>
          <p:nvPr/>
        </p:nvSpPr>
        <p:spPr>
          <a:xfrm>
            <a:off x="2307744" y="1211283"/>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4</a:t>
            </a:r>
          </a:p>
        </p:txBody>
      </p:sp>
      <p:sp>
        <p:nvSpPr>
          <p:cNvPr id="13" name="TextBox 12">
            <a:extLst>
              <a:ext uri="{FF2B5EF4-FFF2-40B4-BE49-F238E27FC236}">
                <a16:creationId xmlns:a16="http://schemas.microsoft.com/office/drawing/2014/main" id="{E97EF8EA-D6EF-E45E-202C-5FCF2253A181}"/>
              </a:ext>
            </a:extLst>
          </p:cNvPr>
          <p:cNvSpPr txBox="1"/>
          <p:nvPr/>
        </p:nvSpPr>
        <p:spPr>
          <a:xfrm>
            <a:off x="7367694" y="1261918"/>
            <a:ext cx="1052852"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Average</a:t>
            </a:r>
          </a:p>
        </p:txBody>
      </p:sp>
    </p:spTree>
    <p:extLst>
      <p:ext uri="{BB962C8B-B14F-4D97-AF65-F5344CB8AC3E}">
        <p14:creationId xmlns:p14="http://schemas.microsoft.com/office/powerpoint/2010/main" val="1342819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a:xfrm>
            <a:off x="438782" y="563761"/>
            <a:ext cx="10515600" cy="1115434"/>
          </a:xfrm>
        </p:spPr>
        <p:txBody>
          <a:bodyPr/>
          <a:lstStyle/>
          <a:p>
            <a:r>
              <a:rPr lang="en-US"/>
              <a:t>Burndown Chart</a:t>
            </a:r>
          </a:p>
        </p:txBody>
      </p:sp>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7" name="Picture 6">
            <a:extLst>
              <a:ext uri="{FF2B5EF4-FFF2-40B4-BE49-F238E27FC236}">
                <a16:creationId xmlns:a16="http://schemas.microsoft.com/office/drawing/2014/main" id="{92E76E84-A75F-7B1B-0E4B-145B167BDE6F}"/>
              </a:ext>
            </a:extLst>
          </p:cNvPr>
          <p:cNvPicPr>
            <a:picLocks noChangeAspect="1"/>
          </p:cNvPicPr>
          <p:nvPr/>
        </p:nvPicPr>
        <p:blipFill>
          <a:blip r:embed="rId3"/>
          <a:stretch>
            <a:fillRect/>
          </a:stretch>
        </p:blipFill>
        <p:spPr>
          <a:xfrm>
            <a:off x="5994532" y="2322850"/>
            <a:ext cx="4805471" cy="2592309"/>
          </a:xfrm>
          <a:prstGeom prst="rect">
            <a:avLst/>
          </a:prstGeom>
        </p:spPr>
      </p:pic>
      <p:sp>
        <p:nvSpPr>
          <p:cNvPr id="9" name="TextBox 8">
            <a:extLst>
              <a:ext uri="{FF2B5EF4-FFF2-40B4-BE49-F238E27FC236}">
                <a16:creationId xmlns:a16="http://schemas.microsoft.com/office/drawing/2014/main" id="{248E8BEC-FAB3-6F7E-4540-D872369CBDAB}"/>
              </a:ext>
            </a:extLst>
          </p:cNvPr>
          <p:cNvSpPr txBox="1"/>
          <p:nvPr/>
        </p:nvSpPr>
        <p:spPr>
          <a:xfrm>
            <a:off x="2477974" y="1881641"/>
            <a:ext cx="1005403"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2</a:t>
            </a:r>
          </a:p>
        </p:txBody>
      </p:sp>
      <p:sp>
        <p:nvSpPr>
          <p:cNvPr id="10" name="TextBox 9">
            <a:extLst>
              <a:ext uri="{FF2B5EF4-FFF2-40B4-BE49-F238E27FC236}">
                <a16:creationId xmlns:a16="http://schemas.microsoft.com/office/drawing/2014/main" id="{69709538-B8EE-E424-7BDA-67F114D5BE14}"/>
              </a:ext>
            </a:extLst>
          </p:cNvPr>
          <p:cNvSpPr txBox="1"/>
          <p:nvPr/>
        </p:nvSpPr>
        <p:spPr>
          <a:xfrm>
            <a:off x="8197905" y="1881641"/>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3</a:t>
            </a:r>
          </a:p>
        </p:txBody>
      </p:sp>
      <p:pic>
        <p:nvPicPr>
          <p:cNvPr id="3" name="Picture 2">
            <a:extLst>
              <a:ext uri="{FF2B5EF4-FFF2-40B4-BE49-F238E27FC236}">
                <a16:creationId xmlns:a16="http://schemas.microsoft.com/office/drawing/2014/main" id="{6D8CD48B-69F5-FC2B-A2EB-29006C75B9D7}"/>
              </a:ext>
            </a:extLst>
          </p:cNvPr>
          <p:cNvPicPr>
            <a:picLocks noChangeAspect="1"/>
          </p:cNvPicPr>
          <p:nvPr/>
        </p:nvPicPr>
        <p:blipFill>
          <a:blip r:embed="rId4"/>
          <a:stretch>
            <a:fillRect/>
          </a:stretch>
        </p:blipFill>
        <p:spPr>
          <a:xfrm>
            <a:off x="691563" y="2322850"/>
            <a:ext cx="4823106" cy="2592309"/>
          </a:xfrm>
          <a:prstGeom prst="rect">
            <a:avLst/>
          </a:prstGeom>
        </p:spPr>
      </p:pic>
    </p:spTree>
    <p:extLst>
      <p:ext uri="{BB962C8B-B14F-4D97-AF65-F5344CB8AC3E}">
        <p14:creationId xmlns:p14="http://schemas.microsoft.com/office/powerpoint/2010/main" val="1346065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p:txBody>
          <a:bodyPr/>
          <a:lstStyle/>
          <a:p>
            <a:r>
              <a:rPr lang="en-US"/>
              <a:t>Burndown Chart</a:t>
            </a:r>
          </a:p>
        </p:txBody>
      </p:sp>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2"/>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2B33F496-DAC3-654E-9E06-60EFDE0D1BFE}"/>
              </a:ext>
            </a:extLst>
          </p:cNvPr>
          <p:cNvPicPr>
            <a:picLocks noChangeAspect="1"/>
          </p:cNvPicPr>
          <p:nvPr/>
        </p:nvPicPr>
        <p:blipFill>
          <a:blip r:embed="rId3"/>
          <a:stretch>
            <a:fillRect/>
          </a:stretch>
        </p:blipFill>
        <p:spPr>
          <a:xfrm>
            <a:off x="587829" y="2386012"/>
            <a:ext cx="4895025" cy="2638393"/>
          </a:xfrm>
          <a:prstGeom prst="rect">
            <a:avLst/>
          </a:prstGeom>
        </p:spPr>
      </p:pic>
      <p:pic>
        <p:nvPicPr>
          <p:cNvPr id="6" name="Picture 5">
            <a:extLst>
              <a:ext uri="{FF2B5EF4-FFF2-40B4-BE49-F238E27FC236}">
                <a16:creationId xmlns:a16="http://schemas.microsoft.com/office/drawing/2014/main" id="{15B8F3ED-90B3-10F1-DC86-E113B3E45DB6}"/>
              </a:ext>
            </a:extLst>
          </p:cNvPr>
          <p:cNvPicPr>
            <a:picLocks noChangeAspect="1"/>
          </p:cNvPicPr>
          <p:nvPr/>
        </p:nvPicPr>
        <p:blipFill rotWithShape="1">
          <a:blip r:embed="rId4"/>
          <a:srcRect t="11612"/>
          <a:stretch/>
        </p:blipFill>
        <p:spPr>
          <a:xfrm>
            <a:off x="5845628" y="2386012"/>
            <a:ext cx="5549361" cy="2638393"/>
          </a:xfrm>
          <a:prstGeom prst="rect">
            <a:avLst/>
          </a:prstGeom>
        </p:spPr>
      </p:pic>
      <p:sp>
        <p:nvSpPr>
          <p:cNvPr id="7" name="TextBox 6">
            <a:extLst>
              <a:ext uri="{FF2B5EF4-FFF2-40B4-BE49-F238E27FC236}">
                <a16:creationId xmlns:a16="http://schemas.microsoft.com/office/drawing/2014/main" id="{A4B6F59D-6FD6-7CFB-4BBE-FCB137A9FAFA}"/>
              </a:ext>
            </a:extLst>
          </p:cNvPr>
          <p:cNvSpPr txBox="1"/>
          <p:nvPr/>
        </p:nvSpPr>
        <p:spPr>
          <a:xfrm>
            <a:off x="2528631" y="1923802"/>
            <a:ext cx="1013419" cy="369332"/>
          </a:xfrm>
          <a:prstGeom prst="rect">
            <a:avLst/>
          </a:prstGeom>
        </p:spPr>
        <p:txBody>
          <a:bodyPr wrap="none" rtlCol="0">
            <a:spAutoFit/>
          </a:bodyPr>
          <a:lstStyle/>
          <a:p>
            <a:pPr marL="0" indent="0" algn="ctr">
              <a:lnSpc>
                <a:spcPct val="100000"/>
              </a:lnSpc>
              <a:spcBef>
                <a:spcPts val="0"/>
              </a:spcBef>
              <a:buFontTx/>
              <a:buNone/>
            </a:pPr>
            <a:r>
              <a:rPr lang="en-US">
                <a:solidFill>
                  <a:prstClr val="white"/>
                </a:solidFill>
                <a:latin typeface="Posterama" panose="020B0504020200020000" pitchFamily="34" charset="0"/>
                <a:ea typeface="微软雅黑"/>
                <a:cs typeface="Posterama" panose="020B0504020200020000" pitchFamily="34" charset="0"/>
              </a:rPr>
              <a:t>Sprint 4</a:t>
            </a: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BF0F9445-7B96-7720-24AF-FD679AA85B74}"/>
              </a:ext>
            </a:extLst>
          </p:cNvPr>
          <p:cNvSpPr txBox="1"/>
          <p:nvPr/>
        </p:nvSpPr>
        <p:spPr>
          <a:xfrm>
            <a:off x="7930213" y="1923802"/>
            <a:ext cx="1052852"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Average</a:t>
            </a:r>
          </a:p>
        </p:txBody>
      </p:sp>
    </p:spTree>
    <p:extLst>
      <p:ext uri="{BB962C8B-B14F-4D97-AF65-F5344CB8AC3E}">
        <p14:creationId xmlns:p14="http://schemas.microsoft.com/office/powerpoint/2010/main" val="3992649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4E784-E57D-CB8C-FC30-AFABBFDAAB5B}"/>
              </a:ext>
            </a:extLst>
          </p:cNvPr>
          <p:cNvSpPr>
            <a:spLocks noGrp="1"/>
          </p:cNvSpPr>
          <p:nvPr>
            <p:ph type="title"/>
          </p:nvPr>
        </p:nvSpPr>
        <p:spPr>
          <a:xfrm>
            <a:off x="361265" y="-1462"/>
            <a:ext cx="10515600" cy="1325563"/>
          </a:xfrm>
        </p:spPr>
        <p:txBody>
          <a:bodyPr/>
          <a:lstStyle/>
          <a:p>
            <a:pPr algn="l"/>
            <a:r>
              <a:rPr lang="en-US">
                <a:ea typeface="+mj-lt"/>
                <a:cs typeface="+mj-lt"/>
              </a:rPr>
              <a:t>Sprint 4 Retrospective</a:t>
            </a:r>
            <a:endParaRPr lang="en-US"/>
          </a:p>
        </p:txBody>
      </p:sp>
      <p:pic>
        <p:nvPicPr>
          <p:cNvPr id="14" name="Picture 13" descr="A logo for a company&#10;&#10;Description automatically generated">
            <a:extLst>
              <a:ext uri="{FF2B5EF4-FFF2-40B4-BE49-F238E27FC236}">
                <a16:creationId xmlns:a16="http://schemas.microsoft.com/office/drawing/2014/main" id="{D1EE9B99-B901-8AE6-3DAB-5CCBB1705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81818F4E-C050-90E4-79AE-32B40298571F}"/>
              </a:ext>
            </a:extLst>
          </p:cNvPr>
          <p:cNvPicPr>
            <a:picLocks noChangeAspect="1"/>
          </p:cNvPicPr>
          <p:nvPr/>
        </p:nvPicPr>
        <p:blipFill>
          <a:blip r:embed="rId3"/>
          <a:stretch>
            <a:fillRect/>
          </a:stretch>
        </p:blipFill>
        <p:spPr>
          <a:xfrm>
            <a:off x="1289304" y="1032511"/>
            <a:ext cx="9814560" cy="5671751"/>
          </a:xfrm>
          <a:prstGeom prst="rect">
            <a:avLst/>
          </a:prstGeom>
        </p:spPr>
      </p:pic>
    </p:spTree>
    <p:extLst>
      <p:ext uri="{BB962C8B-B14F-4D97-AF65-F5344CB8AC3E}">
        <p14:creationId xmlns:p14="http://schemas.microsoft.com/office/powerpoint/2010/main" val="34220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6F86-88DA-3882-A594-9A6112959A9D}"/>
              </a:ext>
            </a:extLst>
          </p:cNvPr>
          <p:cNvSpPr>
            <a:spLocks noGrp="1"/>
          </p:cNvSpPr>
          <p:nvPr>
            <p:ph type="title"/>
          </p:nvPr>
        </p:nvSpPr>
        <p:spPr/>
        <p:txBody>
          <a:bodyPr/>
          <a:lstStyle/>
          <a:p>
            <a:r>
              <a:rPr lang="en-US"/>
              <a:t>FactFinder website screenshots:</a:t>
            </a:r>
          </a:p>
        </p:txBody>
      </p:sp>
      <p:pic>
        <p:nvPicPr>
          <p:cNvPr id="11" name="Picture 10" descr="A screenshot of a computer&#10;&#10;Description automatically generated">
            <a:extLst>
              <a:ext uri="{FF2B5EF4-FFF2-40B4-BE49-F238E27FC236}">
                <a16:creationId xmlns:a16="http://schemas.microsoft.com/office/drawing/2014/main" id="{3938DE44-38DB-008E-2A77-F1918947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13" y="1622766"/>
            <a:ext cx="10311384" cy="4602903"/>
          </a:xfrm>
          <a:prstGeom prst="rect">
            <a:avLst/>
          </a:prstGeom>
        </p:spPr>
      </p:pic>
      <p:pic>
        <p:nvPicPr>
          <p:cNvPr id="4" name="Picture 3" descr="A logo for a company&#10;&#10;Description automatically generated">
            <a:extLst>
              <a:ext uri="{FF2B5EF4-FFF2-40B4-BE49-F238E27FC236}">
                <a16:creationId xmlns:a16="http://schemas.microsoft.com/office/drawing/2014/main" id="{ED0110DF-AEAA-C1DD-25AD-B776985B9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9072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CFA2-1B81-F119-F7AB-61151D4D689C}"/>
              </a:ext>
            </a:extLst>
          </p:cNvPr>
          <p:cNvSpPr>
            <a:spLocks noGrp="1"/>
          </p:cNvSpPr>
          <p:nvPr>
            <p:ph type="title"/>
          </p:nvPr>
        </p:nvSpPr>
        <p:spPr>
          <a:xfrm>
            <a:off x="519249" y="339436"/>
            <a:ext cx="10515600" cy="1115434"/>
          </a:xfrm>
        </p:spPr>
        <p:txBody>
          <a:bodyPr/>
          <a:lstStyle/>
          <a:p>
            <a:r>
              <a:rPr lang="en-US">
                <a:ea typeface="+mj-lt"/>
                <a:cs typeface="+mj-lt"/>
              </a:rPr>
              <a:t>FactFinder website screenshots:</a:t>
            </a:r>
            <a:endParaRPr lang="en-US"/>
          </a:p>
        </p:txBody>
      </p:sp>
      <p:pic>
        <p:nvPicPr>
          <p:cNvPr id="4" name="Picture 3" descr="A logo for a company&#10;&#10;Description automatically generated">
            <a:extLst>
              <a:ext uri="{FF2B5EF4-FFF2-40B4-BE49-F238E27FC236}">
                <a16:creationId xmlns:a16="http://schemas.microsoft.com/office/drawing/2014/main" id="{15243379-FB11-1DC0-92BE-3B7FBB303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descr="A person holding a sign next to a window&#10;&#10;Description automatically generated">
            <a:extLst>
              <a:ext uri="{FF2B5EF4-FFF2-40B4-BE49-F238E27FC236}">
                <a16:creationId xmlns:a16="http://schemas.microsoft.com/office/drawing/2014/main" id="{FC15F09A-C87D-CE01-A6BC-32A131EA060F}"/>
              </a:ext>
            </a:extLst>
          </p:cNvPr>
          <p:cNvPicPr>
            <a:picLocks noChangeAspect="1"/>
          </p:cNvPicPr>
          <p:nvPr/>
        </p:nvPicPr>
        <p:blipFill>
          <a:blip r:embed="rId3"/>
          <a:stretch>
            <a:fillRect/>
          </a:stretch>
        </p:blipFill>
        <p:spPr>
          <a:xfrm>
            <a:off x="520392" y="1510294"/>
            <a:ext cx="10760924" cy="5212729"/>
          </a:xfrm>
          <a:prstGeom prst="rect">
            <a:avLst/>
          </a:prstGeom>
        </p:spPr>
      </p:pic>
    </p:spTree>
    <p:extLst>
      <p:ext uri="{BB962C8B-B14F-4D97-AF65-F5344CB8AC3E}">
        <p14:creationId xmlns:p14="http://schemas.microsoft.com/office/powerpoint/2010/main" val="965929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31D0-F2A7-DFFB-0D3E-0F7AC0D44892}"/>
              </a:ext>
            </a:extLst>
          </p:cNvPr>
          <p:cNvSpPr>
            <a:spLocks noGrp="1"/>
          </p:cNvSpPr>
          <p:nvPr>
            <p:ph type="title"/>
          </p:nvPr>
        </p:nvSpPr>
        <p:spPr>
          <a:xfrm>
            <a:off x="807" y="157120"/>
            <a:ext cx="10515600" cy="1115434"/>
          </a:xfrm>
        </p:spPr>
        <p:txBody>
          <a:bodyPr/>
          <a:lstStyle/>
          <a:p>
            <a:r>
              <a:rPr lang="en-US">
                <a:ea typeface="+mj-lt"/>
                <a:cs typeface="+mj-lt"/>
              </a:rPr>
              <a:t>FactFinder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3B15EDF1-2770-FA3A-8C61-5B456C49F78A}"/>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563CBB72-D59D-051D-E948-2AFDA0AD7FC7}"/>
              </a:ext>
            </a:extLst>
          </p:cNvPr>
          <p:cNvPicPr>
            <a:picLocks noChangeAspect="1"/>
          </p:cNvPicPr>
          <p:nvPr/>
        </p:nvPicPr>
        <p:blipFill>
          <a:blip r:embed="rId3"/>
          <a:stretch>
            <a:fillRect/>
          </a:stretch>
        </p:blipFill>
        <p:spPr>
          <a:xfrm>
            <a:off x="557561" y="1437944"/>
            <a:ext cx="11378107" cy="5216256"/>
          </a:xfrm>
          <a:prstGeom prst="rect">
            <a:avLst/>
          </a:prstGeom>
        </p:spPr>
      </p:pic>
    </p:spTree>
    <p:extLst>
      <p:ext uri="{BB962C8B-B14F-4D97-AF65-F5344CB8AC3E}">
        <p14:creationId xmlns:p14="http://schemas.microsoft.com/office/powerpoint/2010/main" val="3003558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2277-0310-6220-EFAA-EE8215174B77}"/>
              </a:ext>
            </a:extLst>
          </p:cNvPr>
          <p:cNvSpPr>
            <a:spLocks noGrp="1"/>
          </p:cNvSpPr>
          <p:nvPr>
            <p:ph type="title"/>
          </p:nvPr>
        </p:nvSpPr>
        <p:spPr>
          <a:xfrm>
            <a:off x="345118" y="185343"/>
            <a:ext cx="10515600" cy="1115434"/>
          </a:xfrm>
        </p:spPr>
        <p:txBody>
          <a:bodyPr/>
          <a:lstStyle/>
          <a:p>
            <a:r>
              <a:rPr lang="en-US">
                <a:ea typeface="+mj-lt"/>
                <a:cs typeface="+mj-lt"/>
              </a:rPr>
              <a:t>FactFinder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B01A3B9E-7565-9942-60F0-8F6D06A9983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person holding a sign&#10;&#10;Description automatically generated">
            <a:extLst>
              <a:ext uri="{FF2B5EF4-FFF2-40B4-BE49-F238E27FC236}">
                <a16:creationId xmlns:a16="http://schemas.microsoft.com/office/drawing/2014/main" id="{B94454B4-2842-440B-D642-35DD1A38DD8D}"/>
              </a:ext>
            </a:extLst>
          </p:cNvPr>
          <p:cNvPicPr>
            <a:picLocks noChangeAspect="1"/>
          </p:cNvPicPr>
          <p:nvPr/>
        </p:nvPicPr>
        <p:blipFill>
          <a:blip r:embed="rId3"/>
          <a:stretch>
            <a:fillRect/>
          </a:stretch>
        </p:blipFill>
        <p:spPr>
          <a:xfrm>
            <a:off x="631903" y="1341631"/>
            <a:ext cx="11104755" cy="5280566"/>
          </a:xfrm>
          <a:prstGeom prst="rect">
            <a:avLst/>
          </a:prstGeom>
        </p:spPr>
      </p:pic>
    </p:spTree>
    <p:extLst>
      <p:ext uri="{BB962C8B-B14F-4D97-AF65-F5344CB8AC3E}">
        <p14:creationId xmlns:p14="http://schemas.microsoft.com/office/powerpoint/2010/main" val="299695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560-96A3-D294-F2EA-F81A83A5C8F6}"/>
              </a:ext>
            </a:extLst>
          </p:cNvPr>
          <p:cNvSpPr>
            <a:spLocks noGrp="1"/>
          </p:cNvSpPr>
          <p:nvPr>
            <p:ph type="title"/>
          </p:nvPr>
        </p:nvSpPr>
        <p:spPr>
          <a:xfrm>
            <a:off x="328185" y="292587"/>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71151B40-B40B-2957-9BDE-71EACB02DAF4}"/>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D73F9A35-33B8-95BE-CAE5-14B523E1A988}"/>
              </a:ext>
            </a:extLst>
          </p:cNvPr>
          <p:cNvPicPr>
            <a:picLocks noChangeAspect="1"/>
          </p:cNvPicPr>
          <p:nvPr/>
        </p:nvPicPr>
        <p:blipFill>
          <a:blip r:embed="rId3"/>
          <a:stretch>
            <a:fillRect/>
          </a:stretch>
        </p:blipFill>
        <p:spPr>
          <a:xfrm>
            <a:off x="455416" y="1283784"/>
            <a:ext cx="11079108" cy="5208177"/>
          </a:xfrm>
          <a:prstGeom prst="rect">
            <a:avLst/>
          </a:prstGeom>
        </p:spPr>
      </p:pic>
    </p:spTree>
    <p:extLst>
      <p:ext uri="{BB962C8B-B14F-4D97-AF65-F5344CB8AC3E}">
        <p14:creationId xmlns:p14="http://schemas.microsoft.com/office/powerpoint/2010/main" val="85853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4AFC-9181-A445-477D-FDDD02CF7754}"/>
              </a:ext>
            </a:extLst>
          </p:cNvPr>
          <p:cNvSpPr>
            <a:spLocks noGrp="1"/>
          </p:cNvSpPr>
          <p:nvPr>
            <p:ph type="title"/>
          </p:nvPr>
        </p:nvSpPr>
        <p:spPr/>
        <p:txBody>
          <a:bodyPr/>
          <a:lstStyle/>
          <a:p>
            <a:r>
              <a:rPr lang="en-US"/>
              <a:t>Project Description</a:t>
            </a:r>
          </a:p>
        </p:txBody>
      </p:sp>
      <p:sp>
        <p:nvSpPr>
          <p:cNvPr id="9" name="TextBox 8">
            <a:extLst>
              <a:ext uri="{FF2B5EF4-FFF2-40B4-BE49-F238E27FC236}">
                <a16:creationId xmlns:a16="http://schemas.microsoft.com/office/drawing/2014/main" id="{070F6BF7-0F83-A859-ED4E-E3394B6B8F50}"/>
              </a:ext>
            </a:extLst>
          </p:cNvPr>
          <p:cNvSpPr txBox="1"/>
          <p:nvPr/>
        </p:nvSpPr>
        <p:spPr>
          <a:xfrm>
            <a:off x="804333" y="1513417"/>
            <a:ext cx="10763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prstClr val="white"/>
                </a:solidFill>
                <a:ea typeface="+mn-lt"/>
                <a:cs typeface="+mn-lt"/>
              </a:rPr>
              <a:t>Fact Finder</a:t>
            </a:r>
            <a:r>
              <a:rPr lang="en-US">
                <a:solidFill>
                  <a:prstClr val="white"/>
                </a:solidFill>
                <a:ea typeface="+mn-lt"/>
                <a:cs typeface="+mn-lt"/>
              </a:rPr>
              <a:t> is a web app designed to combat online misinformation by differentiating between fake and real news. Additionally, it can create a summary of the news.</a:t>
            </a:r>
            <a:endParaRPr lang="en-US">
              <a:solidFill>
                <a:prstClr val="white"/>
              </a:solidFill>
            </a:endParaRPr>
          </a:p>
          <a:p>
            <a:r>
              <a:rPr lang="en-US" b="1">
                <a:solidFill>
                  <a:prstClr val="white"/>
                </a:solidFill>
                <a:ea typeface="+mn-lt"/>
                <a:cs typeface="+mn-lt"/>
              </a:rPr>
              <a:t>For</a:t>
            </a:r>
            <a:r>
              <a:rPr lang="en-US">
                <a:solidFill>
                  <a:prstClr val="white"/>
                </a:solidFill>
                <a:ea typeface="+mn-lt"/>
                <a:cs typeface="+mn-lt"/>
              </a:rPr>
              <a:t> anyone concerned about online misinformation and facing time constraints for reading news articles.</a:t>
            </a:r>
            <a:endParaRPr lang="en-US">
              <a:solidFill>
                <a:prstClr val="white"/>
              </a:solidFill>
            </a:endParaRPr>
          </a:p>
          <a:p>
            <a:r>
              <a:rPr lang="en-US" b="1">
                <a:solidFill>
                  <a:prstClr val="white"/>
                </a:solidFill>
                <a:ea typeface="+mn-lt"/>
                <a:cs typeface="+mn-lt"/>
              </a:rPr>
              <a:t>who</a:t>
            </a:r>
            <a:r>
              <a:rPr lang="en-US">
                <a:solidFill>
                  <a:prstClr val="white"/>
                </a:solidFill>
                <a:ea typeface="+mn-lt"/>
                <a:cs typeface="+mn-lt"/>
              </a:rPr>
              <a:t> upload the news article </a:t>
            </a:r>
            <a:r>
              <a:rPr lang="en-US" b="1">
                <a:solidFill>
                  <a:prstClr val="white"/>
                </a:solidFill>
                <a:ea typeface="+mn-lt"/>
                <a:cs typeface="+mn-lt"/>
              </a:rPr>
              <a:t>the</a:t>
            </a:r>
            <a:r>
              <a:rPr lang="en-US">
                <a:solidFill>
                  <a:prstClr val="white"/>
                </a:solidFill>
                <a:ea typeface="+mn-lt"/>
                <a:cs typeface="+mn-lt"/>
              </a:rPr>
              <a:t> Fact Finder web app </a:t>
            </a:r>
            <a:r>
              <a:rPr lang="en-US" b="1">
                <a:solidFill>
                  <a:prstClr val="white"/>
                </a:solidFill>
                <a:ea typeface="+mn-lt"/>
                <a:cs typeface="+mn-lt"/>
              </a:rPr>
              <a:t>is a web app</a:t>
            </a:r>
            <a:r>
              <a:rPr lang="en-US">
                <a:solidFill>
                  <a:prstClr val="white"/>
                </a:solidFill>
                <a:ea typeface="+mn-lt"/>
                <a:cs typeface="+mn-lt"/>
              </a:rPr>
              <a:t> that use machine learning and deep learning algorithms </a:t>
            </a:r>
            <a:r>
              <a:rPr lang="en-US" b="1">
                <a:solidFill>
                  <a:prstClr val="white"/>
                </a:solidFill>
                <a:ea typeface="+mn-lt"/>
                <a:cs typeface="+mn-lt"/>
              </a:rPr>
              <a:t>that</a:t>
            </a:r>
            <a:r>
              <a:rPr lang="en-US">
                <a:solidFill>
                  <a:prstClr val="white"/>
                </a:solidFill>
                <a:ea typeface="+mn-lt"/>
                <a:cs typeface="+mn-lt"/>
              </a:rPr>
              <a:t> can detect misinformation.</a:t>
            </a:r>
            <a:endParaRPr lang="en-US">
              <a:solidFill>
                <a:prstClr val="white"/>
              </a:solidFill>
            </a:endParaRPr>
          </a:p>
          <a:p>
            <a:r>
              <a:rPr lang="en-US" b="1">
                <a:solidFill>
                  <a:prstClr val="white"/>
                </a:solidFill>
                <a:ea typeface="+mn-lt"/>
                <a:cs typeface="+mn-lt"/>
              </a:rPr>
              <a:t>Unlike</a:t>
            </a:r>
            <a:r>
              <a:rPr lang="en-US">
                <a:solidFill>
                  <a:prstClr val="white"/>
                </a:solidFill>
                <a:ea typeface="+mn-lt"/>
                <a:cs typeface="+mn-lt"/>
              </a:rPr>
              <a:t> believe any information on internet.</a:t>
            </a:r>
            <a:endParaRPr lang="en-US">
              <a:solidFill>
                <a:prstClr val="white"/>
              </a:solidFill>
            </a:endParaRPr>
          </a:p>
          <a:p>
            <a:r>
              <a:rPr lang="en-US" b="1">
                <a:solidFill>
                  <a:prstClr val="white"/>
                </a:solidFill>
                <a:ea typeface="+mn-lt"/>
                <a:cs typeface="+mn-lt"/>
              </a:rPr>
              <a:t>Our </a:t>
            </a:r>
            <a:r>
              <a:rPr lang="en-US">
                <a:solidFill>
                  <a:prstClr val="white"/>
                </a:solidFill>
                <a:ea typeface="+mn-lt"/>
                <a:cs typeface="+mn-lt"/>
              </a:rPr>
              <a:t>application verifies the authenticity of information and saves time by creating summaries of articles.</a:t>
            </a:r>
            <a:endParaRPr lang="en-US">
              <a:solidFill>
                <a:prstClr val="white"/>
              </a:solidFill>
            </a:endParaRPr>
          </a:p>
          <a:p>
            <a:pPr marL="0" indent="0" algn="l">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9203BD5F-DFBD-0A8F-9E72-26ED1E2169FF}"/>
              </a:ext>
            </a:extLst>
          </p:cNvPr>
          <p:cNvSpPr txBox="1"/>
          <p:nvPr/>
        </p:nvSpPr>
        <p:spPr>
          <a:xfrm>
            <a:off x="801518" y="4060454"/>
            <a:ext cx="82470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Benefit Outcomes:</a:t>
            </a:r>
            <a:endParaRPr lang="en-US">
              <a:solidFill>
                <a:prstClr val="white"/>
              </a:solidFill>
              <a:latin typeface="Posterama" panose="020B0504020200020000" pitchFamily="34" charset="0"/>
              <a:ea typeface="微软雅黑"/>
              <a:cs typeface="Posterama" panose="020B0504020200020000" pitchFamily="34" charset="0"/>
            </a:endParaRPr>
          </a:p>
          <a:p>
            <a:endParaRPr lang="en-US">
              <a:solidFill>
                <a:prstClr val="white"/>
              </a:solidFill>
              <a:latin typeface="Posterama"/>
              <a:ea typeface="微软雅黑"/>
              <a:cs typeface="Posterama"/>
            </a:endParaRPr>
          </a:p>
          <a:p>
            <a:r>
              <a:rPr lang="en-US">
                <a:solidFill>
                  <a:prstClr val="white"/>
                </a:solidFill>
                <a:ea typeface="+mn-lt"/>
                <a:cs typeface="+mn-lt"/>
              </a:rPr>
              <a:t>•    Ensuring the authenticity of the information.</a:t>
            </a:r>
            <a:endParaRPr lang="en-US">
              <a:solidFill>
                <a:prstClr val="white"/>
              </a:solidFill>
            </a:endParaRPr>
          </a:p>
          <a:p>
            <a:r>
              <a:rPr lang="en-US">
                <a:solidFill>
                  <a:prstClr val="white"/>
                </a:solidFill>
                <a:ea typeface="+mn-lt"/>
                <a:cs typeface="+mn-lt"/>
              </a:rPr>
              <a:t>•    Saves valuable time by generating summaries of the articles.</a:t>
            </a:r>
            <a:endParaRPr lang="en-US">
              <a:solidFill>
                <a:prstClr val="white"/>
              </a:solidFill>
            </a:endParaRPr>
          </a:p>
          <a:p>
            <a:r>
              <a:rPr lang="en-US">
                <a:solidFill>
                  <a:prstClr val="white"/>
                </a:solidFill>
                <a:ea typeface="+mn-lt"/>
                <a:cs typeface="+mn-lt"/>
              </a:rPr>
              <a:t>•    Contributes to the fight against misinformation.</a:t>
            </a:r>
            <a:endParaRPr lang="en-US">
              <a:solidFill>
                <a:prstClr val="white"/>
              </a:solidFill>
            </a:endParaRPr>
          </a:p>
        </p:txBody>
      </p:sp>
      <p:pic>
        <p:nvPicPr>
          <p:cNvPr id="4" name="Picture 3" descr="A logo for a company&#10;&#10;Description automatically generated">
            <a:extLst>
              <a:ext uri="{FF2B5EF4-FFF2-40B4-BE49-F238E27FC236}">
                <a16:creationId xmlns:a16="http://schemas.microsoft.com/office/drawing/2014/main" id="{47CD7B50-CFCD-17F8-43FF-4FCB6616A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69050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5CE-89A5-960B-C949-D5D918A9F135}"/>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screenshot of a website&#10;&#10;Description automatically generated">
            <a:extLst>
              <a:ext uri="{FF2B5EF4-FFF2-40B4-BE49-F238E27FC236}">
                <a16:creationId xmlns:a16="http://schemas.microsoft.com/office/drawing/2014/main" id="{5F7EDD97-732D-0170-2735-7FFBB7E1C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59" y="1557952"/>
            <a:ext cx="10460736" cy="5083450"/>
          </a:xfrm>
          <a:prstGeom prst="rect">
            <a:avLst/>
          </a:prstGeom>
        </p:spPr>
      </p:pic>
      <p:pic>
        <p:nvPicPr>
          <p:cNvPr id="4" name="Picture 3" descr="A logo for a company&#10;&#10;Description automatically generated">
            <a:extLst>
              <a:ext uri="{FF2B5EF4-FFF2-40B4-BE49-F238E27FC236}">
                <a16:creationId xmlns:a16="http://schemas.microsoft.com/office/drawing/2014/main" id="{A5CD0066-2DA2-4347-1EC1-5687B21A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89098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D330-DCB9-8885-F118-D2F807FB801B}"/>
              </a:ext>
            </a:extLst>
          </p:cNvPr>
          <p:cNvSpPr>
            <a:spLocks noGrp="1"/>
          </p:cNvSpPr>
          <p:nvPr>
            <p:ph type="title"/>
          </p:nvPr>
        </p:nvSpPr>
        <p:spPr/>
        <p:txBody>
          <a:bodyPr/>
          <a:lstStyle/>
          <a:p>
            <a:r>
              <a:rPr lang="en-US">
                <a:ea typeface="+mj-lt"/>
                <a:cs typeface="+mj-lt"/>
              </a:rPr>
              <a:t>FactFinder website screenshots:</a:t>
            </a:r>
            <a:endParaRPr lang="en-US"/>
          </a:p>
        </p:txBody>
      </p:sp>
      <p:pic>
        <p:nvPicPr>
          <p:cNvPr id="4" name="Picture 3" descr="A logo for a company&#10;&#10;Description automatically generated">
            <a:extLst>
              <a:ext uri="{FF2B5EF4-FFF2-40B4-BE49-F238E27FC236}">
                <a16:creationId xmlns:a16="http://schemas.microsoft.com/office/drawing/2014/main" id="{A08ED113-54FC-CF8D-9E0A-E66DFDD53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33453E3-6B42-8FA7-7A5A-17EECBFC342D}"/>
              </a:ext>
            </a:extLst>
          </p:cNvPr>
          <p:cNvPicPr>
            <a:picLocks noChangeAspect="1"/>
          </p:cNvPicPr>
          <p:nvPr/>
        </p:nvPicPr>
        <p:blipFill>
          <a:blip r:embed="rId3"/>
          <a:stretch>
            <a:fillRect/>
          </a:stretch>
        </p:blipFill>
        <p:spPr>
          <a:xfrm>
            <a:off x="1231392" y="1624393"/>
            <a:ext cx="10271760" cy="5169789"/>
          </a:xfrm>
          <a:prstGeom prst="rect">
            <a:avLst/>
          </a:prstGeom>
        </p:spPr>
      </p:pic>
    </p:spTree>
    <p:extLst>
      <p:ext uri="{BB962C8B-B14F-4D97-AF65-F5344CB8AC3E}">
        <p14:creationId xmlns:p14="http://schemas.microsoft.com/office/powerpoint/2010/main" val="3121415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423B-4D1C-94C4-C033-CAD57EA825B8}"/>
              </a:ext>
            </a:extLst>
          </p:cNvPr>
          <p:cNvSpPr>
            <a:spLocks noGrp="1"/>
          </p:cNvSpPr>
          <p:nvPr>
            <p:ph type="title"/>
          </p:nvPr>
        </p:nvSpPr>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pic>
        <p:nvPicPr>
          <p:cNvPr id="6" name="Picture 5" descr="A logo for a company&#10;&#10;Description automatically generated">
            <a:extLst>
              <a:ext uri="{FF2B5EF4-FFF2-40B4-BE49-F238E27FC236}">
                <a16:creationId xmlns:a16="http://schemas.microsoft.com/office/drawing/2014/main" id="{D184C195-5B37-2931-5CA1-226C50377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459" y="381"/>
            <a:ext cx="904875" cy="89535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6D6080F-40F6-C75B-2AE9-47B0AEAC4140}"/>
              </a:ext>
            </a:extLst>
          </p:cNvPr>
          <p:cNvPicPr>
            <a:picLocks noChangeAspect="1"/>
          </p:cNvPicPr>
          <p:nvPr/>
        </p:nvPicPr>
        <p:blipFill>
          <a:blip r:embed="rId3"/>
          <a:stretch>
            <a:fillRect/>
          </a:stretch>
        </p:blipFill>
        <p:spPr>
          <a:xfrm>
            <a:off x="1085088" y="1615916"/>
            <a:ext cx="9814560" cy="4595432"/>
          </a:xfrm>
          <a:prstGeom prst="rect">
            <a:avLst/>
          </a:prstGeom>
        </p:spPr>
      </p:pic>
    </p:spTree>
    <p:extLst>
      <p:ext uri="{BB962C8B-B14F-4D97-AF65-F5344CB8AC3E}">
        <p14:creationId xmlns:p14="http://schemas.microsoft.com/office/powerpoint/2010/main" val="3119715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CE00-3C44-0E01-A72D-9C7E5B4CA343}"/>
              </a:ext>
            </a:extLst>
          </p:cNvPr>
          <p:cNvSpPr>
            <a:spLocks noGrp="1"/>
          </p:cNvSpPr>
          <p:nvPr>
            <p:ph type="title"/>
          </p:nvPr>
        </p:nvSpPr>
        <p:spPr>
          <a:xfrm>
            <a:off x="380565" y="165700"/>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A4CBC8DB-A6DD-89CA-D4CF-734379B56902}"/>
              </a:ext>
            </a:extLst>
          </p:cNvPr>
          <p:cNvPicPr>
            <a:picLocks noChangeAspect="1"/>
          </p:cNvPicPr>
          <p:nvPr/>
        </p:nvPicPr>
        <p:blipFill>
          <a:blip r:embed="rId2"/>
          <a:stretch>
            <a:fillRect/>
          </a:stretch>
        </p:blipFill>
        <p:spPr>
          <a:xfrm>
            <a:off x="11288459" y="381"/>
            <a:ext cx="904875" cy="895350"/>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DE1AAFC0-80DA-D734-9670-07CD503BF0DC}"/>
              </a:ext>
            </a:extLst>
          </p:cNvPr>
          <p:cNvPicPr>
            <a:picLocks noChangeAspect="1"/>
          </p:cNvPicPr>
          <p:nvPr/>
        </p:nvPicPr>
        <p:blipFill>
          <a:blip r:embed="rId3"/>
          <a:stretch>
            <a:fillRect/>
          </a:stretch>
        </p:blipFill>
        <p:spPr>
          <a:xfrm>
            <a:off x="622684" y="1131593"/>
            <a:ext cx="11113008" cy="5577310"/>
          </a:xfrm>
          <a:prstGeom prst="rect">
            <a:avLst/>
          </a:prstGeom>
        </p:spPr>
      </p:pic>
    </p:spTree>
    <p:extLst>
      <p:ext uri="{BB962C8B-B14F-4D97-AF65-F5344CB8AC3E}">
        <p14:creationId xmlns:p14="http://schemas.microsoft.com/office/powerpoint/2010/main" val="282170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229C4762-D511-0972-2EAA-F4DD9A779AD1}"/>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D47623B4-2FED-F116-406F-EA061897BDF1}"/>
              </a:ext>
            </a:extLst>
          </p:cNvPr>
          <p:cNvPicPr>
            <a:picLocks noChangeAspect="1"/>
          </p:cNvPicPr>
          <p:nvPr/>
        </p:nvPicPr>
        <p:blipFill>
          <a:blip r:embed="rId3"/>
          <a:stretch>
            <a:fillRect/>
          </a:stretch>
        </p:blipFill>
        <p:spPr>
          <a:xfrm>
            <a:off x="719328" y="1212878"/>
            <a:ext cx="10192512" cy="5369245"/>
          </a:xfrm>
          <a:prstGeom prst="rect">
            <a:avLst/>
          </a:prstGeom>
        </p:spPr>
      </p:pic>
      <p:sp>
        <p:nvSpPr>
          <p:cNvPr id="9" name="Title 1">
            <a:extLst>
              <a:ext uri="{FF2B5EF4-FFF2-40B4-BE49-F238E27FC236}">
                <a16:creationId xmlns:a16="http://schemas.microsoft.com/office/drawing/2014/main" id="{A46C6963-F267-D9D5-194E-4EC3152A692B}"/>
              </a:ext>
            </a:extLst>
          </p:cNvPr>
          <p:cNvSpPr>
            <a:spLocks noGrp="1"/>
          </p:cNvSpPr>
          <p:nvPr>
            <p:ph type="title"/>
          </p:nvPr>
        </p:nvSpPr>
        <p:spPr>
          <a:xfrm>
            <a:off x="587829" y="507076"/>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1328249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34FE8541-50FB-00CF-6194-147BADC4DBAB}"/>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47B4F58-5BE4-DF06-DD17-EF8AE24CC2EA}"/>
              </a:ext>
            </a:extLst>
          </p:cNvPr>
          <p:cNvPicPr>
            <a:picLocks noChangeAspect="1"/>
          </p:cNvPicPr>
          <p:nvPr/>
        </p:nvPicPr>
        <p:blipFill>
          <a:blip r:embed="rId3"/>
          <a:stretch>
            <a:fillRect/>
          </a:stretch>
        </p:blipFill>
        <p:spPr>
          <a:xfrm>
            <a:off x="689591" y="889581"/>
            <a:ext cx="10411968" cy="5566071"/>
          </a:xfrm>
          <a:prstGeom prst="rect">
            <a:avLst/>
          </a:prstGeom>
        </p:spPr>
      </p:pic>
      <p:sp>
        <p:nvSpPr>
          <p:cNvPr id="8" name="Title 1">
            <a:extLst>
              <a:ext uri="{FF2B5EF4-FFF2-40B4-BE49-F238E27FC236}">
                <a16:creationId xmlns:a16="http://schemas.microsoft.com/office/drawing/2014/main" id="{E6BC26D2-0EE5-DD90-8F3E-D075D31C094F}"/>
              </a:ext>
            </a:extLst>
          </p:cNvPr>
          <p:cNvSpPr>
            <a:spLocks noGrp="1"/>
          </p:cNvSpPr>
          <p:nvPr>
            <p:ph type="title"/>
          </p:nvPr>
        </p:nvSpPr>
        <p:spPr>
          <a:xfrm>
            <a:off x="587829" y="330292"/>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1233203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A51AF550-619E-7694-EBBB-31D6ED3EBD76}"/>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chat&#10;&#10;Description automatically generated">
            <a:extLst>
              <a:ext uri="{FF2B5EF4-FFF2-40B4-BE49-F238E27FC236}">
                <a16:creationId xmlns:a16="http://schemas.microsoft.com/office/drawing/2014/main" id="{934A214E-0146-BA7B-F344-91303B595E86}"/>
              </a:ext>
            </a:extLst>
          </p:cNvPr>
          <p:cNvPicPr>
            <a:picLocks noChangeAspect="1"/>
          </p:cNvPicPr>
          <p:nvPr/>
        </p:nvPicPr>
        <p:blipFill>
          <a:blip r:embed="rId3"/>
          <a:stretch>
            <a:fillRect/>
          </a:stretch>
        </p:blipFill>
        <p:spPr>
          <a:xfrm>
            <a:off x="855819" y="894858"/>
            <a:ext cx="9930384" cy="5601164"/>
          </a:xfrm>
          <a:prstGeom prst="rect">
            <a:avLst/>
          </a:prstGeom>
        </p:spPr>
      </p:pic>
      <p:sp>
        <p:nvSpPr>
          <p:cNvPr id="8" name="Title 1">
            <a:extLst>
              <a:ext uri="{FF2B5EF4-FFF2-40B4-BE49-F238E27FC236}">
                <a16:creationId xmlns:a16="http://schemas.microsoft.com/office/drawing/2014/main" id="{3FE8ECFF-2907-F1E8-C4C4-797180CDD1D1}"/>
              </a:ext>
            </a:extLst>
          </p:cNvPr>
          <p:cNvSpPr>
            <a:spLocks noGrp="1"/>
          </p:cNvSpPr>
          <p:nvPr>
            <p:ph type="title"/>
          </p:nvPr>
        </p:nvSpPr>
        <p:spPr>
          <a:xfrm>
            <a:off x="563445" y="226660"/>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3370997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04614164-3D97-E96A-01A4-E3ADC7688E73}"/>
              </a:ext>
            </a:extLst>
          </p:cNvPr>
          <p:cNvPicPr>
            <a:picLocks noChangeAspect="1"/>
          </p:cNvPicPr>
          <p:nvPr/>
        </p:nvPicPr>
        <p:blipFill>
          <a:blip r:embed="rId2"/>
          <a:stretch>
            <a:fillRect/>
          </a:stretch>
        </p:blipFill>
        <p:spPr>
          <a:xfrm>
            <a:off x="11288459" y="381"/>
            <a:ext cx="904875" cy="895350"/>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9CCCDB9E-EEE4-D089-B054-E3E302814478}"/>
              </a:ext>
            </a:extLst>
          </p:cNvPr>
          <p:cNvPicPr>
            <a:picLocks noChangeAspect="1"/>
          </p:cNvPicPr>
          <p:nvPr/>
        </p:nvPicPr>
        <p:blipFill>
          <a:blip r:embed="rId3"/>
          <a:stretch>
            <a:fillRect/>
          </a:stretch>
        </p:blipFill>
        <p:spPr>
          <a:xfrm>
            <a:off x="967034" y="768788"/>
            <a:ext cx="10034016" cy="5662395"/>
          </a:xfrm>
          <a:prstGeom prst="rect">
            <a:avLst/>
          </a:prstGeom>
        </p:spPr>
      </p:pic>
      <p:sp>
        <p:nvSpPr>
          <p:cNvPr id="5" name="Title 1">
            <a:extLst>
              <a:ext uri="{FF2B5EF4-FFF2-40B4-BE49-F238E27FC236}">
                <a16:creationId xmlns:a16="http://schemas.microsoft.com/office/drawing/2014/main" id="{277C0697-D53C-D0D0-BDAA-9960902C43FD}"/>
              </a:ext>
            </a:extLst>
          </p:cNvPr>
          <p:cNvSpPr>
            <a:spLocks noGrp="1"/>
          </p:cNvSpPr>
          <p:nvPr>
            <p:ph type="title"/>
          </p:nvPr>
        </p:nvSpPr>
        <p:spPr>
          <a:xfrm>
            <a:off x="484197" y="208372"/>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2426783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D9BA01C9-EEC5-50DC-473F-B60AD70963D9}"/>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1FAD25C3-4A65-91FB-6B94-70428EA7FD96}"/>
              </a:ext>
            </a:extLst>
          </p:cNvPr>
          <p:cNvPicPr>
            <a:picLocks noChangeAspect="1"/>
          </p:cNvPicPr>
          <p:nvPr/>
        </p:nvPicPr>
        <p:blipFill>
          <a:blip r:embed="rId3"/>
          <a:stretch>
            <a:fillRect/>
          </a:stretch>
        </p:blipFill>
        <p:spPr>
          <a:xfrm>
            <a:off x="881690" y="793339"/>
            <a:ext cx="10290048" cy="5813866"/>
          </a:xfrm>
          <a:prstGeom prst="rect">
            <a:avLst/>
          </a:prstGeom>
        </p:spPr>
      </p:pic>
      <p:sp>
        <p:nvSpPr>
          <p:cNvPr id="8" name="Title 1">
            <a:extLst>
              <a:ext uri="{FF2B5EF4-FFF2-40B4-BE49-F238E27FC236}">
                <a16:creationId xmlns:a16="http://schemas.microsoft.com/office/drawing/2014/main" id="{A27D4D93-6A1A-F1B2-538A-E57B26BB03EF}"/>
              </a:ext>
            </a:extLst>
          </p:cNvPr>
          <p:cNvSpPr>
            <a:spLocks noGrp="1"/>
          </p:cNvSpPr>
          <p:nvPr>
            <p:ph type="title"/>
          </p:nvPr>
        </p:nvSpPr>
        <p:spPr>
          <a:xfrm>
            <a:off x="539061" y="232756"/>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2402380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831060" y="297947"/>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DFEBCACE-703D-E662-B483-43753C08A040}"/>
              </a:ext>
            </a:extLst>
          </p:cNvPr>
          <p:cNvPicPr>
            <a:picLocks noChangeAspect="1"/>
          </p:cNvPicPr>
          <p:nvPr/>
        </p:nvPicPr>
        <p:blipFill>
          <a:blip r:embed="rId3"/>
          <a:stretch>
            <a:fillRect/>
          </a:stretch>
        </p:blipFill>
        <p:spPr>
          <a:xfrm>
            <a:off x="5950951" y="1170517"/>
            <a:ext cx="6002586" cy="4326466"/>
          </a:xfrm>
          <a:prstGeom prst="rect">
            <a:avLst/>
          </a:prstGeom>
        </p:spPr>
      </p:pic>
      <p:sp>
        <p:nvSpPr>
          <p:cNvPr id="4" name="TextBox 3">
            <a:extLst>
              <a:ext uri="{FF2B5EF4-FFF2-40B4-BE49-F238E27FC236}">
                <a16:creationId xmlns:a16="http://schemas.microsoft.com/office/drawing/2014/main" id="{06E8FCC7-B366-5B05-5D15-DECF8CB1BB81}"/>
              </a:ext>
            </a:extLst>
          </p:cNvPr>
          <p:cNvSpPr txBox="1"/>
          <p:nvPr/>
        </p:nvSpPr>
        <p:spPr>
          <a:xfrm>
            <a:off x="560917" y="1354666"/>
            <a:ext cx="47836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We used Flask Framework to create the REST API for our application.</a:t>
            </a:r>
          </a:p>
          <a:p>
            <a:r>
              <a:rPr lang="en-US">
                <a:solidFill>
                  <a:prstClr val="white"/>
                </a:solidFill>
                <a:latin typeface="Posterama"/>
                <a:ea typeface="微软雅黑"/>
                <a:cs typeface="Posterama"/>
              </a:rPr>
              <a:t>We created three end-points process, summarize and main to return user's POST request.</a:t>
            </a:r>
          </a:p>
          <a:p>
            <a:r>
              <a:rPr lang="en-US">
                <a:solidFill>
                  <a:prstClr val="white"/>
                </a:solidFill>
                <a:latin typeface="Posterama"/>
                <a:ea typeface="微软雅黑"/>
                <a:cs typeface="Posterama"/>
              </a:rPr>
              <a:t>The process function takes user's input in JSON format, clean the unnecessary words using our clean function, use our trained model and return whether the news is fake or real.</a:t>
            </a:r>
            <a:endParaRPr lang="en-US">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2918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FB32-019E-F475-7CD6-21205918A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BA1F4-3ADC-A0AD-387E-2042FD6D3F00}"/>
              </a:ext>
            </a:extLst>
          </p:cNvPr>
          <p:cNvSpPr>
            <a:spLocks noGrp="1"/>
          </p:cNvSpPr>
          <p:nvPr>
            <p:ph type="title"/>
          </p:nvPr>
        </p:nvSpPr>
        <p:spPr>
          <a:xfrm>
            <a:off x="593601" y="507076"/>
            <a:ext cx="10509828" cy="864524"/>
          </a:xfrm>
        </p:spPr>
        <p:txBody>
          <a:bodyPr/>
          <a:lstStyle/>
          <a:p>
            <a:r>
              <a:rPr lang="en-US" sz="3200"/>
              <a:t>Team working agreement</a:t>
            </a:r>
          </a:p>
        </p:txBody>
      </p:sp>
      <p:pic>
        <p:nvPicPr>
          <p:cNvPr id="7" name="Shape 31">
            <a:extLst>
              <a:ext uri="{FF2B5EF4-FFF2-40B4-BE49-F238E27FC236}">
                <a16:creationId xmlns:a16="http://schemas.microsoft.com/office/drawing/2014/main" id="{DCE12A20-444E-1D2F-AD48-317B7D43532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t="2555" b="2555"/>
          <a:stretch>
            <a:fillRect/>
          </a:stretch>
        </p:blipFill>
        <p:spPr>
          <a:xfrm>
            <a:off x="-2030345" y="796103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9" name="Chart Placeholder 8">
            <a:extLst>
              <a:ext uri="{FF2B5EF4-FFF2-40B4-BE49-F238E27FC236}">
                <a16:creationId xmlns:a16="http://schemas.microsoft.com/office/drawing/2014/main" id="{7693EA80-9493-9327-A59D-B4632B53359F}"/>
              </a:ext>
            </a:extLst>
          </p:cNvPr>
          <p:cNvPicPr>
            <a:picLocks noGrp="1" noChangeAspect="1"/>
          </p:cNvPicPr>
          <p:nvPr>
            <p:ph type="chart" sz="quarter" idx="27"/>
          </p:nvPr>
        </p:nvPicPr>
        <p:blipFill>
          <a:blip r:embed="rId3">
            <a:extLst>
              <a:ext uri="{28A0092B-C50C-407E-A947-70E740481C1C}">
                <a14:useLocalDpi xmlns:a14="http://schemas.microsoft.com/office/drawing/2010/main" val="0"/>
              </a:ext>
            </a:extLst>
          </a:blip>
          <a:stretch>
            <a:fillRect/>
          </a:stretch>
        </p:blipFill>
        <p:spPr>
          <a:xfrm>
            <a:off x="6260445" y="1563009"/>
            <a:ext cx="5751438" cy="4274905"/>
          </a:xfrm>
          <a:prstGeom prst="rect">
            <a:avLst/>
          </a:prstGeom>
        </p:spPr>
      </p:pic>
      <p:pic>
        <p:nvPicPr>
          <p:cNvPr id="8" name="Picture 7">
            <a:extLst>
              <a:ext uri="{FF2B5EF4-FFF2-40B4-BE49-F238E27FC236}">
                <a16:creationId xmlns:a16="http://schemas.microsoft.com/office/drawing/2014/main" id="{0A68B450-568A-DE67-1C12-EAFDE6598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17" y="1563009"/>
            <a:ext cx="5926466" cy="4282553"/>
          </a:xfrm>
          <a:prstGeom prst="rect">
            <a:avLst/>
          </a:prstGeom>
        </p:spPr>
      </p:pic>
      <p:pic>
        <p:nvPicPr>
          <p:cNvPr id="4" name="Picture 3" descr="A logo for a company&#10;&#10;Description automatically generated">
            <a:extLst>
              <a:ext uri="{FF2B5EF4-FFF2-40B4-BE49-F238E27FC236}">
                <a16:creationId xmlns:a16="http://schemas.microsoft.com/office/drawing/2014/main" id="{9252B4D4-6F25-7E26-B1D1-D4B8B2D65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91913516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637331" y="511049"/>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 (Cont..)</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a:extLst>
              <a:ext uri="{FF2B5EF4-FFF2-40B4-BE49-F238E27FC236}">
                <a16:creationId xmlns:a16="http://schemas.microsoft.com/office/drawing/2014/main" id="{CFCDCE4F-849C-B024-6A46-A5867831AB68}"/>
              </a:ext>
            </a:extLst>
          </p:cNvPr>
          <p:cNvPicPr>
            <a:picLocks noChangeAspect="1"/>
          </p:cNvPicPr>
          <p:nvPr/>
        </p:nvPicPr>
        <p:blipFill>
          <a:blip r:embed="rId3"/>
          <a:stretch>
            <a:fillRect/>
          </a:stretch>
        </p:blipFill>
        <p:spPr>
          <a:xfrm>
            <a:off x="1388390" y="1440969"/>
            <a:ext cx="6909661" cy="4505587"/>
          </a:xfrm>
          <a:prstGeom prst="rect">
            <a:avLst/>
          </a:prstGeom>
        </p:spPr>
      </p:pic>
    </p:spTree>
    <p:extLst>
      <p:ext uri="{BB962C8B-B14F-4D97-AF65-F5344CB8AC3E}">
        <p14:creationId xmlns:p14="http://schemas.microsoft.com/office/powerpoint/2010/main" val="3165172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637331" y="511049"/>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 (Cont..)</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8AA6667-60C0-E0B5-1C94-CFC6D4AF89D8}"/>
              </a:ext>
            </a:extLst>
          </p:cNvPr>
          <p:cNvPicPr>
            <a:picLocks noChangeAspect="1"/>
          </p:cNvPicPr>
          <p:nvPr/>
        </p:nvPicPr>
        <p:blipFill>
          <a:blip r:embed="rId3"/>
          <a:stretch>
            <a:fillRect/>
          </a:stretch>
        </p:blipFill>
        <p:spPr>
          <a:xfrm>
            <a:off x="4582584" y="1034948"/>
            <a:ext cx="7376582" cy="4618770"/>
          </a:xfrm>
          <a:prstGeom prst="rect">
            <a:avLst/>
          </a:prstGeom>
        </p:spPr>
      </p:pic>
      <p:sp>
        <p:nvSpPr>
          <p:cNvPr id="5" name="TextBox 4">
            <a:extLst>
              <a:ext uri="{FF2B5EF4-FFF2-40B4-BE49-F238E27FC236}">
                <a16:creationId xmlns:a16="http://schemas.microsoft.com/office/drawing/2014/main" id="{E320E0CC-34CE-EFDD-BC0D-9253CDEFE6F8}"/>
              </a:ext>
            </a:extLst>
          </p:cNvPr>
          <p:cNvSpPr txBox="1"/>
          <p:nvPr/>
        </p:nvSpPr>
        <p:spPr>
          <a:xfrm>
            <a:off x="423332" y="1407583"/>
            <a:ext cx="401108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To create summary out of the news the summarize function take user's input as JSON as an argument. Create input token of the input data.</a:t>
            </a:r>
            <a:endParaRPr lang="en-US">
              <a:solidFill>
                <a:prstClr val="white"/>
              </a:solidFill>
              <a:latin typeface="Posterama" panose="020B0504020200020000" pitchFamily="34" charset="0"/>
              <a:ea typeface="微软雅黑"/>
              <a:cs typeface="Posterama" panose="020B0504020200020000" pitchFamily="34" charset="0"/>
            </a:endParaRPr>
          </a:p>
          <a:p>
            <a:r>
              <a:rPr lang="en-US">
                <a:solidFill>
                  <a:prstClr val="white"/>
                </a:solidFill>
                <a:latin typeface="Posterama"/>
                <a:ea typeface="微软雅黑"/>
                <a:cs typeface="Posterama"/>
              </a:rPr>
              <a:t>Generate output token using the pre-trained model.</a:t>
            </a:r>
            <a:endParaRPr lang="en-US">
              <a:solidFill>
                <a:prstClr val="white"/>
              </a:solidFill>
              <a:latin typeface="Posterama" panose="020B0504020200020000" pitchFamily="34" charset="0"/>
              <a:ea typeface="微软雅黑"/>
              <a:cs typeface="Posterama" panose="020B0504020200020000" pitchFamily="34" charset="0"/>
            </a:endParaRPr>
          </a:p>
          <a:p>
            <a:r>
              <a:rPr lang="en-US">
                <a:solidFill>
                  <a:prstClr val="white"/>
                </a:solidFill>
                <a:latin typeface="Posterama"/>
                <a:ea typeface="微软雅黑"/>
                <a:cs typeface="Posterama"/>
              </a:rPr>
              <a:t>And decode the output token into text and return to user as JSON format where the JSON format converted back to text using JavaScript. </a:t>
            </a:r>
          </a:p>
          <a:p>
            <a:r>
              <a:rPr lang="en-US">
                <a:solidFill>
                  <a:prstClr val="white"/>
                </a:solidFill>
                <a:latin typeface="Posterama"/>
                <a:ea typeface="微软雅黑"/>
                <a:cs typeface="Posterama"/>
              </a:rPr>
              <a:t>  </a:t>
            </a:r>
            <a:endParaRPr lang="en-US" sz="18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4002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for a company&#10;&#10;Description automatically generated">
            <a:extLst>
              <a:ext uri="{FF2B5EF4-FFF2-40B4-BE49-F238E27FC236}">
                <a16:creationId xmlns:a16="http://schemas.microsoft.com/office/drawing/2014/main" id="{ED05C75C-2663-801D-28AC-4C01A12CFE95}"/>
              </a:ext>
            </a:extLst>
          </p:cNvPr>
          <p:cNvPicPr>
            <a:picLocks noChangeAspect="1"/>
          </p:cNvPicPr>
          <p:nvPr/>
        </p:nvPicPr>
        <p:blipFill rotWithShape="1">
          <a:blip r:embed="rId2">
            <a:extLst>
              <a:ext uri="{28A0092B-C50C-407E-A947-70E740481C1C}">
                <a14:useLocalDpi xmlns:a14="http://schemas.microsoft.com/office/drawing/2010/main" val="0"/>
              </a:ext>
            </a:extLst>
          </a:blip>
          <a:srcRect b="-1823"/>
          <a:stretch/>
        </p:blipFill>
        <p:spPr>
          <a:xfrm>
            <a:off x="7425700" y="566011"/>
            <a:ext cx="4246222" cy="473108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19050">
            <a:solidFill>
              <a:schemeClr val="tx1"/>
            </a:solidFill>
          </a:ln>
        </p:spPr>
      </p:pic>
      <p:sp>
        <p:nvSpPr>
          <p:cNvPr id="5" name="TextBox 4">
            <a:extLst>
              <a:ext uri="{FF2B5EF4-FFF2-40B4-BE49-F238E27FC236}">
                <a16:creationId xmlns:a16="http://schemas.microsoft.com/office/drawing/2014/main" id="{0701B56C-0865-916C-6482-5E33CBB7CFA2}"/>
              </a:ext>
            </a:extLst>
          </p:cNvPr>
          <p:cNvSpPr txBox="1"/>
          <p:nvPr/>
        </p:nvSpPr>
        <p:spPr>
          <a:xfrm>
            <a:off x="517427" y="3188422"/>
            <a:ext cx="7332085" cy="21006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pPr>
            <a:r>
              <a:rPr lang="en-US" altLang="zh-CN" sz="1500">
                <a:solidFill>
                  <a:schemeClr val="bg1"/>
                </a:solidFill>
              </a:rPr>
              <a:t>Wiki</a:t>
            </a:r>
          </a:p>
          <a:p>
            <a:pPr>
              <a:spcBef>
                <a:spcPts val="1000"/>
              </a:spcBef>
            </a:pPr>
            <a:r>
              <a:rPr lang="en-US" altLang="zh-CN" sz="1500" b="0" kern="1200">
                <a:solidFill>
                  <a:schemeClr val="bg1"/>
                </a:solidFill>
                <a:latin typeface="+mn-lt"/>
                <a:ea typeface="+mn-ea"/>
                <a:cs typeface="+mn-cs"/>
              </a:rPr>
              <a:t>https://github.com/htmw/2024S-JusticeLeague</a:t>
            </a:r>
            <a:r>
              <a:rPr lang="en-US" altLang="zh-CN" sz="1500">
                <a:solidFill>
                  <a:schemeClr val="bg1"/>
                </a:solidFill>
              </a:rPr>
              <a:t>/wiki</a:t>
            </a:r>
            <a:endParaRPr lang="en-US">
              <a:solidFill>
                <a:schemeClr val="bg1"/>
              </a:solidFill>
              <a:ea typeface="+mn-ea"/>
              <a:cs typeface="+mn-cs"/>
            </a:endParaRPr>
          </a:p>
          <a:p>
            <a:pPr>
              <a:spcBef>
                <a:spcPts val="1000"/>
              </a:spcBef>
            </a:pPr>
            <a:endParaRPr lang="en-US" altLang="zh-CN" sz="1500" b="0" kern="1200">
              <a:solidFill>
                <a:schemeClr val="bg1"/>
              </a:solidFill>
              <a:latin typeface="+mn-lt"/>
              <a:ea typeface="+mn-ea"/>
              <a:cs typeface="+mn-cs"/>
            </a:endParaRPr>
          </a:p>
          <a:p>
            <a:pPr>
              <a:spcBef>
                <a:spcPts val="1000"/>
              </a:spcBef>
            </a:pPr>
            <a:r>
              <a:rPr lang="en-US" altLang="zh-CN" sz="1500">
                <a:solidFill>
                  <a:schemeClr val="bg1"/>
                </a:solidFill>
              </a:rPr>
              <a:t>Source code:</a:t>
            </a:r>
          </a:p>
          <a:p>
            <a:pPr>
              <a:spcBef>
                <a:spcPts val="1000"/>
              </a:spcBef>
            </a:pPr>
            <a:r>
              <a:rPr lang="en-US" sz="1500">
                <a:solidFill>
                  <a:schemeClr val="bg1"/>
                </a:solidFill>
              </a:rPr>
              <a:t>https</a:t>
            </a:r>
            <a:r>
              <a:rPr lang="en-US" sz="1500">
                <a:solidFill>
                  <a:schemeClr val="bg1"/>
                </a:solidFill>
                <a:ea typeface="+mn-lt"/>
                <a:cs typeface="+mn-lt"/>
              </a:rPr>
              <a:t>://github.com/htmw/2024S-JusticeLeague/tree/main/source_code</a:t>
            </a:r>
            <a:endParaRPr lang="en-US" altLang="zh-CN" sz="1500">
              <a:solidFill>
                <a:schemeClr val="bg1"/>
              </a:solidFill>
            </a:endParaRPr>
          </a:p>
        </p:txBody>
      </p:sp>
      <p:sp>
        <p:nvSpPr>
          <p:cNvPr id="2" name="Title 1">
            <a:extLst>
              <a:ext uri="{FF2B5EF4-FFF2-40B4-BE49-F238E27FC236}">
                <a16:creationId xmlns:a16="http://schemas.microsoft.com/office/drawing/2014/main" id="{73F496AE-67F8-3942-664F-4B72B7F2FC2E}"/>
              </a:ext>
            </a:extLst>
          </p:cNvPr>
          <p:cNvSpPr>
            <a:spLocks noGrp="1"/>
          </p:cNvSpPr>
          <p:nvPr>
            <p:ph type="title"/>
          </p:nvPr>
        </p:nvSpPr>
        <p:spPr>
          <a:xfrm>
            <a:off x="517427" y="1839498"/>
            <a:ext cx="9823998" cy="1325563"/>
          </a:xfrm>
        </p:spPr>
        <p:txBody>
          <a:bodyPr vert="horz" lIns="91440" tIns="45720" rIns="91440" bIns="45720" rtlCol="0" anchor="t">
            <a:normAutofit/>
          </a:bodyPr>
          <a:lstStyle/>
          <a:p>
            <a:r>
              <a:rPr lang="en-US" b="1" kern="1200">
                <a:latin typeface="+mj-lt"/>
                <a:ea typeface="+mj-ea"/>
                <a:cs typeface="+mj-cs"/>
              </a:rPr>
              <a:t>Git Hub link:</a:t>
            </a:r>
          </a:p>
        </p:txBody>
      </p:sp>
    </p:spTree>
    <p:extLst>
      <p:ext uri="{BB962C8B-B14F-4D97-AF65-F5344CB8AC3E}">
        <p14:creationId xmlns:p14="http://schemas.microsoft.com/office/powerpoint/2010/main" val="66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675-A409-D214-9B79-13691C253422}"/>
              </a:ext>
            </a:extLst>
          </p:cNvPr>
          <p:cNvSpPr>
            <a:spLocks noGrp="1"/>
          </p:cNvSpPr>
          <p:nvPr>
            <p:ph type="title"/>
          </p:nvPr>
        </p:nvSpPr>
        <p:spPr/>
        <p:txBody>
          <a:bodyPr/>
          <a:lstStyle/>
          <a:p>
            <a:r>
              <a:rPr lang="en-US"/>
              <a:t>Live Application Demo</a:t>
            </a:r>
            <a:br>
              <a:rPr lang="en-US"/>
            </a:br>
            <a:r>
              <a:rPr lang="en-US">
                <a:hlinkClick r:id="rId2"/>
              </a:rPr>
              <a:t>Final MVP Demo Link</a:t>
            </a:r>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7C36687F-4003-F952-8CE9-D25AF8EA579E}"/>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407248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val="0"/>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val="0"/>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val="0"/>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sz="2000"/>
              <a:t> Team Justice League</a:t>
            </a:r>
          </a:p>
          <a:p>
            <a:endParaRPr lang="en-US"/>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val="0"/>
              </a:ext>
            </a:extLst>
          </a:blip>
          <a:srcRect/>
          <a:stretch>
            <a:fillRect/>
          </a:stretch>
        </p:blipFill>
        <p:spPr/>
      </p:pic>
      <p:pic>
        <p:nvPicPr>
          <p:cNvPr id="3" name="Picture 2" descr="A logo for a company&#10;&#10;Description automatically generated">
            <a:extLst>
              <a:ext uri="{FF2B5EF4-FFF2-40B4-BE49-F238E27FC236}">
                <a16:creationId xmlns:a16="http://schemas.microsoft.com/office/drawing/2014/main" id="{9F9FAC7C-0262-0380-E887-7E988182C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79574" y="837546"/>
            <a:ext cx="7380180" cy="4596043"/>
          </a:xfrm>
        </p:spPr>
        <p:txBody>
          <a:bodyPr vert="horz" lIns="91440" tIns="45720" rIns="91440" bIns="45720" rtlCol="0" anchor="t">
            <a:noAutofit/>
          </a:bodyPr>
          <a:lstStyle/>
          <a:p>
            <a:r>
              <a:rPr lang="en-US" sz="1800">
                <a:ea typeface="+mn-lt"/>
                <a:cs typeface="+mn-lt"/>
              </a:rPr>
              <a:t>Background: Maria is a community activist working on social justice issues. She recognizes the role of misinformation in shaping public opinion and wants to combat false narratives that may undermine her advocacy efforts. Maria is motivated to use the web application as a tool to verify information before sharing it within her community. </a:t>
            </a:r>
            <a:endParaRPr lang="en-US" sz="1800"/>
          </a:p>
          <a:p>
            <a:endParaRPr lang="en-US" sz="1800">
              <a:ea typeface="+mn-lt"/>
              <a:cs typeface="+mn-lt"/>
            </a:endParaRPr>
          </a:p>
          <a:p>
            <a:r>
              <a:rPr lang="en-US" sz="1800">
                <a:ea typeface="+mn-lt"/>
                <a:cs typeface="+mn-lt"/>
              </a:rPr>
              <a:t>Age: 35</a:t>
            </a:r>
            <a:endParaRPr lang="en-US" sz="1800"/>
          </a:p>
          <a:p>
            <a:r>
              <a:rPr lang="en-US" sz="1800">
                <a:ea typeface="+mn-lt"/>
                <a:cs typeface="+mn-lt"/>
              </a:rPr>
              <a:t>Occupation: Community Activist</a:t>
            </a:r>
            <a:endParaRPr lang="en-US" sz="1800"/>
          </a:p>
          <a:p>
            <a:endParaRPr lang="en-US" sz="1800">
              <a:ea typeface="+mn-lt"/>
              <a:cs typeface="+mn-lt"/>
            </a:endParaRPr>
          </a:p>
          <a:p>
            <a:r>
              <a:rPr lang="en-US" sz="1800">
                <a:ea typeface="+mn-lt"/>
                <a:cs typeface="+mn-lt"/>
              </a:rPr>
              <a:t>Goals and Motivation: Maria's goal is to empower her community with reliable information. By leveraging the web application, she aims to strengthen the credibility of her advocacy work, foster informed discussions, and counteract misinformation that may be used to undermine social justice causes</a:t>
            </a:r>
            <a:endParaRPr lang="en-US" sz="1800"/>
          </a:p>
          <a:p>
            <a:endParaRPr lang="en-US"/>
          </a:p>
        </p:txBody>
      </p:sp>
      <p:pic>
        <p:nvPicPr>
          <p:cNvPr id="10" name="Picture Placeholder 9" descr="Free photo person holding a speech at official event">
            <a:extLst>
              <a:ext uri="{FF2B5EF4-FFF2-40B4-BE49-F238E27FC236}">
                <a16:creationId xmlns:a16="http://schemas.microsoft.com/office/drawing/2014/main" id="{45C9E357-3E4F-EBF5-F570-79E5B075D87F}"/>
              </a:ext>
            </a:extLst>
          </p:cNvPr>
          <p:cNvPicPr>
            <a:picLocks noGrp="1" noChangeAspect="1"/>
          </p:cNvPicPr>
          <p:nvPr>
            <p:ph type="pic" sz="quarter" idx="51"/>
          </p:nvPr>
        </p:nvPicPr>
        <p:blipFill rotWithShape="1">
          <a:blip r:embed="rId2">
            <a:extLst>
              <a:ext uri="{28A0092B-C50C-407E-A947-70E740481C1C}">
                <a14:useLocalDpi xmlns:a14="http://schemas.microsoft.com/office/drawing/2010/main" val="0"/>
              </a:ext>
            </a:extLst>
          </a:blip>
          <a:srcRect r="-530"/>
          <a:stretch/>
        </p:blipFill>
        <p:spPr>
          <a:xfrm>
            <a:off x="399856" y="318023"/>
            <a:ext cx="3549851" cy="3251687"/>
          </a:xfrm>
        </p:spPr>
      </p:pic>
      <p:pic>
        <p:nvPicPr>
          <p:cNvPr id="5" name="Picture 4" descr="A logo for a company&#10;&#10;Description automatically generated">
            <a:extLst>
              <a:ext uri="{FF2B5EF4-FFF2-40B4-BE49-F238E27FC236}">
                <a16:creationId xmlns:a16="http://schemas.microsoft.com/office/drawing/2014/main" id="{E8709A49-1945-7A13-97E6-DA4F82D99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6739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046599" y="837546"/>
            <a:ext cx="7380180" cy="4502170"/>
          </a:xfrm>
        </p:spPr>
        <p:txBody>
          <a:bodyPr vert="horz" lIns="91440" tIns="45720" rIns="91440" bIns="45720" rtlCol="0" anchor="t">
            <a:noAutofit/>
          </a:bodyPr>
          <a:lstStyle/>
          <a:p>
            <a:r>
              <a:rPr lang="en-US" sz="1800">
                <a:ea typeface="+mn-lt"/>
                <a:cs typeface="+mn-lt"/>
              </a:rPr>
              <a:t>Background: David owns a small business that heavily relies on its online presence for customer engagement. He's concerned about potential misinformation impacting the reputation of his business. The web application is crucial for David to verify news and updates related to his industry. </a:t>
            </a:r>
          </a:p>
          <a:p>
            <a:endParaRPr lang="en-US" sz="1800">
              <a:ea typeface="+mn-lt"/>
              <a:cs typeface="+mn-lt"/>
            </a:endParaRPr>
          </a:p>
          <a:p>
            <a:r>
              <a:rPr lang="en-US" sz="1800">
                <a:ea typeface="+mn-lt"/>
                <a:cs typeface="+mn-lt"/>
              </a:rPr>
              <a:t>Age: 38</a:t>
            </a:r>
            <a:endParaRPr lang="en-US"/>
          </a:p>
          <a:p>
            <a:r>
              <a:rPr lang="en-US" sz="1800">
                <a:ea typeface="+mn-lt"/>
                <a:cs typeface="+mn-lt"/>
              </a:rPr>
              <a:t>Occupation: Small Business Owner</a:t>
            </a:r>
            <a:endParaRPr lang="en-US"/>
          </a:p>
          <a:p>
            <a:endParaRPr lang="en-US" sz="1800">
              <a:ea typeface="+mn-lt"/>
              <a:cs typeface="+mn-lt"/>
            </a:endParaRPr>
          </a:p>
          <a:p>
            <a:r>
              <a:rPr lang="en-US" sz="1800">
                <a:ea typeface="+mn-lt"/>
                <a:cs typeface="+mn-lt"/>
              </a:rPr>
              <a:t>Goals and Motivation: David's primary goal is to safeguard his business's reputation. By using the web application, he aims to prevent the spread of false information that could harm customer trust and loyalty. His motivation is to maintain transparency and integrity in his business communications.</a:t>
            </a:r>
            <a:endParaRPr lang="en-US"/>
          </a:p>
          <a:p>
            <a:endParaRPr lang="en-US" sz="1800"/>
          </a:p>
        </p:txBody>
      </p:sp>
      <p:pic>
        <p:nvPicPr>
          <p:cNvPr id="6" name="Picture Placeholder 5">
            <a:extLst>
              <a:ext uri="{FF2B5EF4-FFF2-40B4-BE49-F238E27FC236}">
                <a16:creationId xmlns:a16="http://schemas.microsoft.com/office/drawing/2014/main" id="{A7DA880F-AA11-5044-7F97-348869E1058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86608" y="440050"/>
            <a:ext cx="3390327" cy="2977889"/>
          </a:xfrm>
        </p:spPr>
      </p:pic>
      <p:pic>
        <p:nvPicPr>
          <p:cNvPr id="5" name="Picture 4" descr="A logo for a company&#10;&#10;Description automatically generated">
            <a:extLst>
              <a:ext uri="{FF2B5EF4-FFF2-40B4-BE49-F238E27FC236}">
                <a16:creationId xmlns:a16="http://schemas.microsoft.com/office/drawing/2014/main" id="{0783EF36-8E01-BAF8-61B0-0E0431EE9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68383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495036"/>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21944" y="1081027"/>
            <a:ext cx="7380180" cy="4533930"/>
          </a:xfrm>
        </p:spPr>
        <p:txBody>
          <a:bodyPr vert="horz" lIns="91440" tIns="45720" rIns="91440" bIns="45720" rtlCol="0" anchor="t">
            <a:noAutofit/>
          </a:bodyPr>
          <a:lstStyle/>
          <a:p>
            <a:r>
              <a:rPr lang="en-US" sz="1800">
                <a:ea typeface="+mn-lt"/>
                <a:cs typeface="+mn-lt"/>
              </a:rPr>
              <a:t>Background: Michelle is a fitness and health enthusiast who frequently relies on online health-related information. With the abundance of health-related news articles and social media posts, Michelle often encounters conflicting information. The web application is valuable for him to discern between credible and misleading health information.</a:t>
            </a:r>
          </a:p>
          <a:p>
            <a:endParaRPr lang="en-US" sz="1800">
              <a:ea typeface="+mn-lt"/>
              <a:cs typeface="+mn-lt"/>
            </a:endParaRPr>
          </a:p>
          <a:p>
            <a:r>
              <a:rPr lang="en-US" sz="1800">
                <a:ea typeface="+mn-lt"/>
                <a:cs typeface="+mn-lt"/>
              </a:rPr>
              <a:t>Age: 31</a:t>
            </a:r>
            <a:endParaRPr lang="en-US"/>
          </a:p>
          <a:p>
            <a:r>
              <a:rPr lang="en-US" sz="1800">
                <a:ea typeface="+mn-lt"/>
                <a:cs typeface="+mn-lt"/>
              </a:rPr>
              <a:t>Occupation: Fitness Trainer</a:t>
            </a:r>
            <a:endParaRPr lang="en-US"/>
          </a:p>
          <a:p>
            <a:endParaRPr lang="en-US" sz="1800">
              <a:ea typeface="+mn-lt"/>
              <a:cs typeface="+mn-lt"/>
            </a:endParaRPr>
          </a:p>
          <a:p>
            <a:r>
              <a:rPr lang="en-US" sz="1800">
                <a:ea typeface="+mn-lt"/>
                <a:cs typeface="+mn-lt"/>
              </a:rPr>
              <a:t>Goals and Motivation: Michelle's primary goal is to maintain a healthy lifestyle and share accurate health advice with her followers. By using the web application, he aims to avoid the spread of misinformation in the fitness and health community, contributing to a more informed and health-conscious online environment.</a:t>
            </a:r>
            <a:endParaRPr lang="en-US">
              <a:ea typeface="+mn-lt"/>
              <a:cs typeface="+mn-lt"/>
            </a:endParaRPr>
          </a:p>
          <a:p>
            <a:endParaRPr lang="en-US" sz="1800"/>
          </a:p>
        </p:txBody>
      </p:sp>
      <p:pic>
        <p:nvPicPr>
          <p:cNvPr id="6" name="Picture Placeholder 5" descr="Free photo young man happy expression in a gym fitness teacher concept ai generated">
            <a:extLst>
              <a:ext uri="{FF2B5EF4-FFF2-40B4-BE49-F238E27FC236}">
                <a16:creationId xmlns:a16="http://schemas.microsoft.com/office/drawing/2014/main" id="{A531FC45-0367-4D63-09CC-1BEBB9B064C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49132" y="427559"/>
            <a:ext cx="3427802" cy="3002873"/>
          </a:xfrm>
        </p:spPr>
      </p:pic>
      <p:pic>
        <p:nvPicPr>
          <p:cNvPr id="5" name="Picture 4" descr="A logo for a company&#10;&#10;Description automatically generated">
            <a:extLst>
              <a:ext uri="{FF2B5EF4-FFF2-40B4-BE49-F238E27FC236}">
                <a16:creationId xmlns:a16="http://schemas.microsoft.com/office/drawing/2014/main" id="{5A689188-800B-D63D-1D3F-5203BFD70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1384290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C8DB3C62-858A-4A01-AFEF-21E0BB8CE26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E77570E-71D6-4005-B631-1B00A1197B6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64</Slides>
  <Notes>3</Notes>
  <HiddenSlides>0</HiddenSlide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Custom</vt:lpstr>
      <vt:lpstr>PowerPoint Presentation</vt:lpstr>
      <vt:lpstr>Agenda</vt:lpstr>
      <vt:lpstr>Meet our team </vt:lpstr>
      <vt:lpstr> </vt:lpstr>
      <vt:lpstr>Project Description</vt:lpstr>
      <vt:lpstr>Team working agreement</vt:lpstr>
      <vt:lpstr>Personas</vt:lpstr>
      <vt:lpstr>Personas</vt:lpstr>
      <vt:lpstr>Personas</vt:lpstr>
      <vt:lpstr> 1) The user will also be able to check news without having account in FactFinder unless user wants to check his search News History. 2) The "Homepage" tab will display a short video of what the Fake news is. 3) The user should navigate to "Verify News" tab and post news as a text in the Textbox.  4)The user can click summarize Button to create the summary of the  News Articles. 5) The user will click on verify news button or summary button. 6) The system will then generate a response based on our ML model. 7) The user will be able to get a response if the news/text posted was Fake or Real.  8) The "About us" tab will display explanation of the website, what it does and how it works. 9)The "Team" tab will display explanation of each team member of the factfinder. 10) The user can Register with email-ID and password and user should able to click on submit button to get registered successfully.  11) The user should Login with email-ID and password.  12) After Login, user should see TABS such as Verify News ,Blog , Search History, and a Chat etc. 13) The user can click on Blog tab and post any latest news or facts for extra information for people. 14)User can comment on a particular blog and give there own opinions. 15)Users can click on chat tab and chat with like-minded people to discuss about any latest news for more information.    </vt:lpstr>
      <vt:lpstr>Technologies </vt:lpstr>
      <vt:lpstr>Technologies(Cont..) </vt:lpstr>
      <vt:lpstr>Technologies(Cont..) </vt:lpstr>
      <vt:lpstr>Technologies(Cont...) </vt:lpstr>
      <vt:lpstr>Technologies(Cont...) </vt:lpstr>
      <vt:lpstr>Technologies(Cont...) </vt:lpstr>
      <vt:lpstr>Algorithms</vt:lpstr>
      <vt:lpstr>Algorithms(cont..)</vt:lpstr>
      <vt:lpstr>Algorithms(cont..)</vt:lpstr>
      <vt:lpstr>Architecture Diagram</vt:lpstr>
      <vt:lpstr>Sequence Diagram</vt:lpstr>
      <vt:lpstr>Entity-Relation Diagram:</vt:lpstr>
      <vt:lpstr>PowerPoint Presentation</vt:lpstr>
      <vt:lpstr>Sprint 3 Recap</vt:lpstr>
      <vt:lpstr>Product Backlog </vt:lpstr>
      <vt:lpstr>Product Backlog </vt:lpstr>
      <vt:lpstr>Product Backlog </vt:lpstr>
      <vt:lpstr>Product Backlog </vt:lpstr>
      <vt:lpstr>Product Backlog </vt:lpstr>
      <vt:lpstr>Sprint 2 Summary</vt:lpstr>
      <vt:lpstr>Sprint 2 Summary</vt:lpstr>
      <vt:lpstr>Sprint 3 Summary</vt:lpstr>
      <vt:lpstr>Sprint 3 Summary</vt:lpstr>
      <vt:lpstr>  Sprint 4 backlog</vt:lpstr>
      <vt:lpstr>  Sprint 4 backlog with status</vt:lpstr>
      <vt:lpstr>Test Cases</vt:lpstr>
      <vt:lpstr>Test Cases</vt:lpstr>
      <vt:lpstr>Test Cases</vt:lpstr>
      <vt:lpstr>Metrics</vt:lpstr>
      <vt:lpstr>Team Velocity </vt:lpstr>
      <vt:lpstr>Team Velocity </vt:lpstr>
      <vt:lpstr>Burndown Chart</vt:lpstr>
      <vt:lpstr>Burndown Chart</vt:lpstr>
      <vt:lpstr>Sprint 4 Retrospective</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 </vt:lpstr>
      <vt:lpstr>FactFinder website screenshots:</vt:lpstr>
      <vt:lpstr>FactFinder website screenshots: </vt:lpstr>
      <vt:lpstr>FactFinder website screenshots: </vt:lpstr>
      <vt:lpstr>FactFinder website screenshots: </vt:lpstr>
      <vt:lpstr>FactFinder website screenshots: </vt:lpstr>
      <vt:lpstr>FactFinder website screenshots: </vt:lpstr>
      <vt:lpstr>PowerPoint Presentation</vt:lpstr>
      <vt:lpstr>PowerPoint Presentation</vt:lpstr>
      <vt:lpstr>PowerPoint Presentation</vt:lpstr>
      <vt:lpstr>Git Hub link:</vt:lpstr>
      <vt:lpstr>Live Application Demo Final MVP Demo Link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cp:revision>
  <dcterms:created xsi:type="dcterms:W3CDTF">2024-02-14T01:19:42Z</dcterms:created>
  <dcterms:modified xsi:type="dcterms:W3CDTF">2024-05-09T02:31:06Z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